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8.jp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7772400" y="-1371600"/>
            <a:ext cx="5486400" cy="5486400"/>
          </a:xfrm>
          <a:prstGeom prst="ellipse">
            <a:avLst/>
          </a:prstGeom>
          <a:solidFill>
            <a:srgbClr val="FFF5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ogo-lockup-cover.png"/>
          <p:cNvPicPr>
            <a:picLocks noChangeAspect="1"/>
          </p:cNvPicPr>
          <p:nvPr/>
        </p:nvPicPr>
        <p:blipFill>
          <a:blip r:embed="rId2"/>
          <a:stretch>
            <a:fillRect/>
          </a:stretch>
        </p:blipFill>
        <p:spPr>
          <a:xfrm>
            <a:off x="1737360" y="841248"/>
            <a:ext cx="4437126" cy="1508760"/>
          </a:xfrm>
          <a:prstGeom prst="rect">
            <a:avLst/>
          </a:prstGeom>
        </p:spPr>
      </p:pic>
      <p:sp>
        <p:nvSpPr>
          <p:cNvPr id="6" name="Rounded Rectangle 5"/>
          <p:cNvSpPr/>
          <p:nvPr/>
        </p:nvSpPr>
        <p:spPr>
          <a:xfrm>
            <a:off x="1737360" y="2560320"/>
            <a:ext cx="3840480" cy="420624"/>
          </a:xfrm>
          <a:prstGeom prst="roundRect">
            <a:avLst/>
          </a:prstGeom>
          <a:solidFill>
            <a:srgbClr val="FFF3EB"/>
          </a:solidFill>
          <a:ln w="15240">
            <a:solidFill>
              <a:srgbClr val="FF6B00"/>
            </a:solidFill>
          </a:ln>
        </p:spPr>
        <p:style>
          <a:lnRef idx="1">
            <a:schemeClr val="accent1"/>
          </a:lnRef>
          <a:fillRef idx="3">
            <a:schemeClr val="accent1"/>
          </a:fillRef>
          <a:effectRef idx="2">
            <a:schemeClr val="accent1"/>
          </a:effectRef>
          <a:fontRef idx="minor">
            <a:schemeClr val="lt1"/>
          </a:fontRef>
        </p:style>
        <p:txBody>
          <a:bodyPr rtlCol="0" anchor="ctr" tIns="73152"/>
          <a:lstStyle/>
          <a:p>
            <a:pPr algn="ctr">
              <a:defRPr sz="1150" b="1">
                <a:solidFill>
                  <a:srgbClr val="D95500"/>
                </a:solidFill>
                <a:latin typeface="Arial Black"/>
              </a:defRPr>
            </a:pPr>
            <a:r>
              <a:t>★ BEDRIJFSPLAN 2026 - 2028</a:t>
            </a:r>
          </a:p>
        </p:txBody>
      </p:sp>
      <p:sp>
        <p:nvSpPr>
          <p:cNvPr id="7" name="TextBox 6"/>
          <p:cNvSpPr txBox="1"/>
          <p:nvPr/>
        </p:nvSpPr>
        <p:spPr>
          <a:xfrm>
            <a:off x="1737360" y="3127248"/>
            <a:ext cx="8686800" cy="1828800"/>
          </a:xfrm>
          <a:prstGeom prst="rect">
            <a:avLst/>
          </a:prstGeom>
          <a:noFill/>
        </p:spPr>
        <p:txBody>
          <a:bodyPr wrap="square" lIns="0" tIns="0">
            <a:spAutoFit/>
          </a:bodyPr>
          <a:lstStyle/>
          <a:p>
            <a:pPr>
              <a:defRPr sz="4600" b="1">
                <a:solidFill>
                  <a:srgbClr val="111827"/>
                </a:solidFill>
                <a:latin typeface="Arial Black"/>
              </a:defRPr>
            </a:pPr>
            <a:r>
              <a:t>DYNAMIEK &amp; SNELHEID</a:t>
            </a:r>
          </a:p>
          <a:p>
            <a:pPr>
              <a:spcBef>
                <a:spcPts val="800"/>
              </a:spcBef>
              <a:defRPr sz="2200" b="1">
                <a:solidFill>
                  <a:srgbClr val="FF6B00"/>
                </a:solidFill>
                <a:latin typeface="Arial"/>
              </a:defRPr>
            </a:pPr>
            <a:r>
              <a:t>Het sportieve bedrijfsuitje &amp; vitaliteit op de werkvloer</a:t>
            </a:r>
          </a:p>
        </p:txBody>
      </p:sp>
      <p:sp>
        <p:nvSpPr>
          <p:cNvPr id="8" name="TextBox 7"/>
          <p:cNvSpPr txBox="1"/>
          <p:nvPr/>
        </p:nvSpPr>
        <p:spPr>
          <a:xfrm>
            <a:off x="1737360" y="4983480"/>
            <a:ext cx="7772400" cy="1280160"/>
          </a:xfrm>
          <a:prstGeom prst="rect">
            <a:avLst/>
          </a:prstGeom>
          <a:noFill/>
        </p:spPr>
        <p:txBody>
          <a:bodyPr wrap="none" lIns="0">
            <a:spAutoFit/>
          </a:bodyPr>
          <a:lstStyle/>
          <a:p>
            <a:pPr>
              <a:defRPr sz="1400" b="1">
                <a:solidFill>
                  <a:srgbClr val="1E293B"/>
                </a:solidFill>
                <a:latin typeface="Arial Black"/>
              </a:defRPr>
            </a:pPr>
            <a:r>
              <a:t>Oprichter &amp; Hoofdtrainer: Edward Westhoff</a:t>
            </a:r>
          </a:p>
          <a:p>
            <a:pPr>
              <a:spcBef>
                <a:spcPts val="500"/>
              </a:spcBef>
              <a:defRPr sz="1200">
                <a:solidFill>
                  <a:srgbClr val="94A3B8"/>
                </a:solidFill>
                <a:latin typeface="Arial"/>
              </a:defRPr>
            </a:pPr>
            <a:r>
              <a:t>TT Clinics  |  info@ttclinics.nl  |  www.ttclinics.nl  |  Heel Nederland</a:t>
            </a:r>
          </a:p>
        </p:txBody>
      </p:sp>
      <p:pic>
        <p:nvPicPr>
          <p:cNvPr id="9" name="Picture 8" descr="icon-trophy.png"/>
          <p:cNvPicPr>
            <a:picLocks noChangeAspect="1"/>
          </p:cNvPicPr>
          <p:nvPr/>
        </p:nvPicPr>
        <p:blipFill>
          <a:blip r:embed="rId3"/>
          <a:stretch>
            <a:fillRect/>
          </a:stretch>
        </p:blipFill>
        <p:spPr>
          <a:xfrm>
            <a:off x="8686800" y="3291840"/>
            <a:ext cx="2011680" cy="201168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SAMENVATTING</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Executive Summary: De Kracht van TT Clinics</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2</a:t>
            </a:r>
          </a:p>
        </p:txBody>
      </p:sp>
      <p:sp>
        <p:nvSpPr>
          <p:cNvPr id="9" name="Rounded Rectangle 8"/>
          <p:cNvSpPr/>
          <p:nvPr/>
        </p:nvSpPr>
        <p:spPr>
          <a:xfrm>
            <a:off x="1600200"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600200" y="1783080"/>
            <a:ext cx="429768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icon-trophy.png"/>
          <p:cNvPicPr>
            <a:picLocks noChangeAspect="1"/>
          </p:cNvPicPr>
          <p:nvPr/>
        </p:nvPicPr>
        <p:blipFill>
          <a:blip r:embed="rId3"/>
          <a:stretch>
            <a:fillRect/>
          </a:stretch>
        </p:blipFill>
        <p:spPr>
          <a:xfrm>
            <a:off x="5120640" y="1984248"/>
            <a:ext cx="621792" cy="621792"/>
          </a:xfrm>
          <a:prstGeom prst="rect">
            <a:avLst/>
          </a:prstGeom>
        </p:spPr>
      </p:pic>
      <p:sp>
        <p:nvSpPr>
          <p:cNvPr id="12" name="TextBox 11"/>
          <p:cNvSpPr txBox="1"/>
          <p:nvPr/>
        </p:nvSpPr>
        <p:spPr>
          <a:xfrm>
            <a:off x="1892808" y="2002536"/>
            <a:ext cx="3246120" cy="1764791"/>
          </a:xfrm>
          <a:prstGeom prst="rect">
            <a:avLst/>
          </a:prstGeom>
          <a:noFill/>
        </p:spPr>
        <p:txBody>
          <a:bodyPr wrap="square" lIns="0" tIns="0">
            <a:spAutoFit/>
          </a:bodyPr>
          <a:lstStyle/>
          <a:p>
            <a:pPr>
              <a:defRPr sz="1400" b="1">
                <a:solidFill>
                  <a:srgbClr val="D95500"/>
                </a:solidFill>
                <a:latin typeface="Arial Black"/>
              </a:defRPr>
            </a:pPr>
            <a:r>
              <a:t>HET CONCEPT</a:t>
            </a:r>
          </a:p>
          <a:p>
            <a:pPr>
              <a:spcBef>
                <a:spcPts val="800"/>
              </a:spcBef>
              <a:defRPr sz="1200">
                <a:solidFill>
                  <a:srgbClr val="475569"/>
                </a:solidFill>
                <a:latin typeface="Arial"/>
              </a:defRPr>
            </a:pPr>
            <a:r>
              <a:t>Laagdrempelige, energieke tafeltennisclinics en bedrijfsuitjes voor MKB en corporate teams. Binnen 5 minuten ontstaat er plezier, gezonde rivaliteit en maximale teamdynamiek.</a:t>
            </a:r>
          </a:p>
        </p:txBody>
      </p:sp>
      <p:sp>
        <p:nvSpPr>
          <p:cNvPr id="13" name="Rounded Rectangle 12"/>
          <p:cNvSpPr/>
          <p:nvPr/>
        </p:nvSpPr>
        <p:spPr>
          <a:xfrm>
            <a:off x="6293815"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293815" y="1783080"/>
            <a:ext cx="429768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icon-heartbeat.png"/>
          <p:cNvPicPr>
            <a:picLocks noChangeAspect="1"/>
          </p:cNvPicPr>
          <p:nvPr/>
        </p:nvPicPr>
        <p:blipFill>
          <a:blip r:embed="rId4"/>
          <a:stretch>
            <a:fillRect/>
          </a:stretch>
        </p:blipFill>
        <p:spPr>
          <a:xfrm>
            <a:off x="9814255" y="1984248"/>
            <a:ext cx="621792" cy="621792"/>
          </a:xfrm>
          <a:prstGeom prst="rect">
            <a:avLst/>
          </a:prstGeom>
        </p:spPr>
      </p:pic>
      <p:sp>
        <p:nvSpPr>
          <p:cNvPr id="16" name="TextBox 15"/>
          <p:cNvSpPr txBox="1"/>
          <p:nvPr/>
        </p:nvSpPr>
        <p:spPr>
          <a:xfrm>
            <a:off x="6586423" y="2002536"/>
            <a:ext cx="3246120" cy="1764791"/>
          </a:xfrm>
          <a:prstGeom prst="rect">
            <a:avLst/>
          </a:prstGeom>
          <a:noFill/>
        </p:spPr>
        <p:txBody>
          <a:bodyPr wrap="square" lIns="0" tIns="0">
            <a:spAutoFit/>
          </a:bodyPr>
          <a:lstStyle/>
          <a:p>
            <a:pPr>
              <a:defRPr sz="1400" b="1">
                <a:solidFill>
                  <a:srgbClr val="D95500"/>
                </a:solidFill>
                <a:latin typeface="Arial Black"/>
              </a:defRPr>
            </a:pPr>
            <a:r>
              <a:t>DE MISSIE</a:t>
            </a:r>
          </a:p>
          <a:p>
            <a:pPr>
              <a:spcBef>
                <a:spcPts val="800"/>
              </a:spcBef>
              <a:defRPr sz="1200">
                <a:solidFill>
                  <a:srgbClr val="475569"/>
                </a:solidFill>
                <a:latin typeface="Arial"/>
              </a:defRPr>
            </a:pPr>
            <a:r>
              <a:t>Teams verbinden, beeldschermmoeheid doorbreken en vitaliteit bevorderen met 'schaken op topsnelheid'. Tafeltennis is fysiek én mentaal de ultieme breinfitness.</a:t>
            </a:r>
          </a:p>
        </p:txBody>
      </p:sp>
      <p:sp>
        <p:nvSpPr>
          <p:cNvPr id="17" name="Rounded Rectangle 16"/>
          <p:cNvSpPr/>
          <p:nvPr/>
        </p:nvSpPr>
        <p:spPr>
          <a:xfrm>
            <a:off x="1600200"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600200" y="4087367"/>
            <a:ext cx="429768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icon-location.png"/>
          <p:cNvPicPr>
            <a:picLocks noChangeAspect="1"/>
          </p:cNvPicPr>
          <p:nvPr/>
        </p:nvPicPr>
        <p:blipFill>
          <a:blip r:embed="rId5"/>
          <a:stretch>
            <a:fillRect/>
          </a:stretch>
        </p:blipFill>
        <p:spPr>
          <a:xfrm>
            <a:off x="5120640" y="4288535"/>
            <a:ext cx="621792" cy="621792"/>
          </a:xfrm>
          <a:prstGeom prst="rect">
            <a:avLst/>
          </a:prstGeom>
        </p:spPr>
      </p:pic>
      <p:sp>
        <p:nvSpPr>
          <p:cNvPr id="20" name="TextBox 19"/>
          <p:cNvSpPr txBox="1"/>
          <p:nvPr/>
        </p:nvSpPr>
        <p:spPr>
          <a:xfrm>
            <a:off x="1892808" y="4306823"/>
            <a:ext cx="3246120" cy="1764791"/>
          </a:xfrm>
          <a:prstGeom prst="rect">
            <a:avLst/>
          </a:prstGeom>
          <a:noFill/>
        </p:spPr>
        <p:txBody>
          <a:bodyPr wrap="square" lIns="0" tIns="0">
            <a:spAutoFit/>
          </a:bodyPr>
          <a:lstStyle/>
          <a:p>
            <a:pPr>
              <a:defRPr sz="1400" b="1">
                <a:solidFill>
                  <a:srgbClr val="D95500"/>
                </a:solidFill>
                <a:latin typeface="Arial Black"/>
              </a:defRPr>
            </a:pPr>
            <a:r>
              <a:t>DE OORSPRONG</a:t>
            </a:r>
          </a:p>
          <a:p>
            <a:pPr>
              <a:spcBef>
                <a:spcPts val="800"/>
              </a:spcBef>
              <a:defRPr sz="1200">
                <a:solidFill>
                  <a:srgbClr val="475569"/>
                </a:solidFill>
                <a:latin typeface="Arial"/>
              </a:defRPr>
            </a:pPr>
            <a:r>
              <a:t>Wat begon als een bescheiden clubje op de woensdagmorgen, is inmiddels uitgegroeid tot een professionele partner voor bedrijfsvitaliteit en teambuilding.</a:t>
            </a:r>
          </a:p>
        </p:txBody>
      </p:sp>
      <p:sp>
        <p:nvSpPr>
          <p:cNvPr id="21" name="Rounded Rectangle 20"/>
          <p:cNvSpPr/>
          <p:nvPr/>
        </p:nvSpPr>
        <p:spPr>
          <a:xfrm>
            <a:off x="6293815"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293815" y="4087367"/>
            <a:ext cx="429768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3" name="Picture 22" descr="icon-chart.png"/>
          <p:cNvPicPr>
            <a:picLocks noChangeAspect="1"/>
          </p:cNvPicPr>
          <p:nvPr/>
        </p:nvPicPr>
        <p:blipFill>
          <a:blip r:embed="rId6"/>
          <a:stretch>
            <a:fillRect/>
          </a:stretch>
        </p:blipFill>
        <p:spPr>
          <a:xfrm>
            <a:off x="9814255" y="4288535"/>
            <a:ext cx="621792" cy="621792"/>
          </a:xfrm>
          <a:prstGeom prst="rect">
            <a:avLst/>
          </a:prstGeom>
        </p:spPr>
      </p:pic>
      <p:sp>
        <p:nvSpPr>
          <p:cNvPr id="24" name="TextBox 23"/>
          <p:cNvSpPr txBox="1"/>
          <p:nvPr/>
        </p:nvSpPr>
        <p:spPr>
          <a:xfrm>
            <a:off x="6586423" y="4306823"/>
            <a:ext cx="3246120" cy="1764791"/>
          </a:xfrm>
          <a:prstGeom prst="rect">
            <a:avLst/>
          </a:prstGeom>
          <a:noFill/>
        </p:spPr>
        <p:txBody>
          <a:bodyPr wrap="square" lIns="0" tIns="0">
            <a:spAutoFit/>
          </a:bodyPr>
          <a:lstStyle/>
          <a:p>
            <a:pPr>
              <a:defRPr sz="1400" b="1">
                <a:solidFill>
                  <a:srgbClr val="D95500"/>
                </a:solidFill>
                <a:latin typeface="Arial Black"/>
              </a:defRPr>
            </a:pPr>
            <a:r>
              <a:t>DE AMBITIE</a:t>
            </a:r>
          </a:p>
          <a:p>
            <a:pPr>
              <a:spcBef>
                <a:spcPts val="800"/>
              </a:spcBef>
              <a:defRPr sz="1200">
                <a:solidFill>
                  <a:srgbClr val="475569"/>
                </a:solidFill>
                <a:latin typeface="Arial"/>
              </a:defRPr>
            </a:pPr>
            <a:r>
              <a:t>Binnen 3 jaar uitgroeien tot de toonaangevende vitaliteitspartner in Nederland voor actieve bedrijfsevenementen met 100+ clinics per jaar.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MARKTANALYSE</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Het Probleem in Bedrijfsleven &amp; Onze Marktkans</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3</a:t>
            </a:r>
          </a:p>
        </p:txBody>
      </p:sp>
      <p:sp>
        <p:nvSpPr>
          <p:cNvPr id="9" name="Rounded Rectangle 8"/>
          <p:cNvSpPr/>
          <p:nvPr/>
        </p:nvSpPr>
        <p:spPr>
          <a:xfrm>
            <a:off x="1600200" y="1783080"/>
            <a:ext cx="4297680" cy="4389120"/>
          </a:xfrm>
          <a:prstGeom prst="roundRect">
            <a:avLst/>
          </a:prstGeom>
          <a:solidFill>
            <a:srgbClr val="FFFAFA"/>
          </a:solidFill>
          <a:ln w="15240">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600200" y="1783080"/>
            <a:ext cx="4297680" cy="73152"/>
          </a:xfrm>
          <a:prstGeom prst="rect">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icon-shield.png"/>
          <p:cNvPicPr>
            <a:picLocks noChangeAspect="1"/>
          </p:cNvPicPr>
          <p:nvPr/>
        </p:nvPicPr>
        <p:blipFill>
          <a:blip r:embed="rId3"/>
          <a:stretch>
            <a:fillRect/>
          </a:stretch>
        </p:blipFill>
        <p:spPr>
          <a:xfrm>
            <a:off x="5120640" y="1920240"/>
            <a:ext cx="621792" cy="621792"/>
          </a:xfrm>
          <a:prstGeom prst="rect">
            <a:avLst/>
          </a:prstGeom>
        </p:spPr>
      </p:pic>
      <p:sp>
        <p:nvSpPr>
          <p:cNvPr id="12" name="TextBox 11"/>
          <p:cNvSpPr txBox="1"/>
          <p:nvPr/>
        </p:nvSpPr>
        <p:spPr>
          <a:xfrm>
            <a:off x="1920240" y="1965960"/>
            <a:ext cx="3474720" cy="4023360"/>
          </a:xfrm>
          <a:prstGeom prst="rect">
            <a:avLst/>
          </a:prstGeom>
          <a:noFill/>
        </p:spPr>
        <p:txBody>
          <a:bodyPr wrap="square" lIns="0" tIns="0">
            <a:spAutoFit/>
          </a:bodyPr>
          <a:lstStyle/>
          <a:p>
            <a:pPr>
              <a:defRPr sz="1450">
                <a:solidFill>
                  <a:srgbClr val="B91C1C"/>
                </a:solidFill>
                <a:latin typeface="Arial Black"/>
              </a:defRPr>
            </a:pPr>
            <a:r>
              <a:t>HET PROBLEEM OP KANTOOR</a:t>
            </a:r>
          </a:p>
          <a:p>
            <a:pPr>
              <a:spcBef>
                <a:spcPts val="1000"/>
              </a:spcBef>
              <a:defRPr sz="1200">
                <a:solidFill>
                  <a:srgbClr val="1E293B"/>
                </a:solidFill>
                <a:latin typeface="Arial Black"/>
              </a:defRPr>
            </a:pPr>
            <a:r>
              <a:t>✕  Schermmoeheid &amp; Zitgedrag</a:t>
            </a:r>
          </a:p>
          <a:p>
            <a:pPr>
              <a:spcBef>
                <a:spcPts val="200"/>
              </a:spcBef>
              <a:defRPr sz="1100">
                <a:solidFill>
                  <a:srgbClr val="475569"/>
                </a:solidFill>
                <a:latin typeface="Arial"/>
              </a:defRPr>
            </a:pPr>
            <a:r>
              <a:t>Medewerkers zitten 8-10 uur per dag stil. Energielevels dalen en verzuim stijgt.</a:t>
            </a:r>
          </a:p>
          <a:p>
            <a:pPr>
              <a:spcBef>
                <a:spcPts val="1000"/>
              </a:spcBef>
              <a:defRPr sz="1200">
                <a:solidFill>
                  <a:srgbClr val="1E293B"/>
                </a:solidFill>
                <a:latin typeface="Arial Black"/>
              </a:defRPr>
            </a:pPr>
            <a:r>
              <a:t>✕  Vervreemding door Hybride Werken</a:t>
            </a:r>
          </a:p>
          <a:p>
            <a:pPr>
              <a:spcBef>
                <a:spcPts val="200"/>
              </a:spcBef>
              <a:defRPr sz="1100">
                <a:solidFill>
                  <a:srgbClr val="475569"/>
                </a:solidFill>
                <a:latin typeface="Arial"/>
              </a:defRPr>
            </a:pPr>
            <a:r>
              <a:t>Collega's zien elkaar vaker via Zoom. Echte spontane collegialiteit verdwijnt.</a:t>
            </a:r>
          </a:p>
          <a:p>
            <a:pPr>
              <a:spcBef>
                <a:spcPts val="1000"/>
              </a:spcBef>
              <a:defRPr sz="1200">
                <a:solidFill>
                  <a:srgbClr val="1E293B"/>
                </a:solidFill>
                <a:latin typeface="Arial Black"/>
              </a:defRPr>
            </a:pPr>
            <a:r>
              <a:t>✕  Saaie &amp; Passieve Bedrijfsuitjes</a:t>
            </a:r>
          </a:p>
          <a:p>
            <a:pPr>
              <a:spcBef>
                <a:spcPts val="200"/>
              </a:spcBef>
              <a:defRPr sz="1100">
                <a:solidFill>
                  <a:srgbClr val="475569"/>
                </a:solidFill>
                <a:latin typeface="Arial"/>
              </a:defRPr>
            </a:pPr>
            <a:r>
              <a:t>Standaard borrels zorgen zelden voor blijvende energie of échte interactie.</a:t>
            </a:r>
          </a:p>
          <a:p>
            <a:pPr>
              <a:spcBef>
                <a:spcPts val="1000"/>
              </a:spcBef>
              <a:defRPr sz="1200">
                <a:solidFill>
                  <a:srgbClr val="1E293B"/>
                </a:solidFill>
                <a:latin typeface="Arial Black"/>
              </a:defRPr>
            </a:pPr>
            <a:r>
              <a:t>✕  Hoge Drempels bij Sportuitjes</a:t>
            </a:r>
          </a:p>
          <a:p>
            <a:pPr>
              <a:spcBef>
                <a:spcPts val="200"/>
              </a:spcBef>
              <a:defRPr sz="1100">
                <a:solidFill>
                  <a:srgbClr val="475569"/>
                </a:solidFill>
                <a:latin typeface="Arial"/>
              </a:defRPr>
            </a:pPr>
            <a:r>
              <a:t>Karten of padel sluit vaak collega's uit door conditie of blessuregevoeligheid.</a:t>
            </a:r>
          </a:p>
        </p:txBody>
      </p:sp>
      <p:sp>
        <p:nvSpPr>
          <p:cNvPr id="13" name="Rounded Rectangle 12"/>
          <p:cNvSpPr/>
          <p:nvPr/>
        </p:nvSpPr>
        <p:spPr>
          <a:xfrm>
            <a:off x="6293815" y="1783080"/>
            <a:ext cx="4297680" cy="4389120"/>
          </a:xfrm>
          <a:prstGeom prst="roundRect">
            <a:avLst/>
          </a:prstGeom>
          <a:solidFill>
            <a:srgbClr val="FFF8F2"/>
          </a:solidFill>
          <a:ln w="15240">
            <a:solidFill>
              <a:srgbClr val="FF6B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293815" y="1783080"/>
            <a:ext cx="429768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icon-trophy.png"/>
          <p:cNvPicPr>
            <a:picLocks noChangeAspect="1"/>
          </p:cNvPicPr>
          <p:nvPr/>
        </p:nvPicPr>
        <p:blipFill>
          <a:blip r:embed="rId4"/>
          <a:stretch>
            <a:fillRect/>
          </a:stretch>
        </p:blipFill>
        <p:spPr>
          <a:xfrm>
            <a:off x="9814255" y="1920240"/>
            <a:ext cx="621792" cy="621792"/>
          </a:xfrm>
          <a:prstGeom prst="rect">
            <a:avLst/>
          </a:prstGeom>
        </p:spPr>
      </p:pic>
      <p:sp>
        <p:nvSpPr>
          <p:cNvPr id="16" name="TextBox 15"/>
          <p:cNvSpPr txBox="1"/>
          <p:nvPr/>
        </p:nvSpPr>
        <p:spPr>
          <a:xfrm>
            <a:off x="6613855" y="1965960"/>
            <a:ext cx="3474720" cy="4023360"/>
          </a:xfrm>
          <a:prstGeom prst="rect">
            <a:avLst/>
          </a:prstGeom>
          <a:noFill/>
        </p:spPr>
        <p:txBody>
          <a:bodyPr wrap="square" lIns="0" tIns="0">
            <a:spAutoFit/>
          </a:bodyPr>
          <a:lstStyle/>
          <a:p>
            <a:pPr>
              <a:defRPr sz="1450">
                <a:solidFill>
                  <a:srgbClr val="D95500"/>
                </a:solidFill>
                <a:latin typeface="Arial Black"/>
              </a:defRPr>
            </a:pPr>
            <a:r>
              <a:t>DE KANS VOOR TT CLINICS</a:t>
            </a:r>
          </a:p>
          <a:p>
            <a:pPr>
              <a:spcBef>
                <a:spcPts val="1000"/>
              </a:spcBef>
              <a:defRPr sz="1200">
                <a:solidFill>
                  <a:srgbClr val="1E293B"/>
                </a:solidFill>
                <a:latin typeface="Arial Black"/>
              </a:defRPr>
            </a:pPr>
            <a:r>
              <a:t>✓  Groeiend Vitaliteitsbudget (WKR)</a:t>
            </a:r>
          </a:p>
          <a:p>
            <a:pPr>
              <a:spcBef>
                <a:spcPts val="200"/>
              </a:spcBef>
              <a:defRPr sz="1100">
                <a:solidFill>
                  <a:srgbClr val="475569"/>
                </a:solidFill>
                <a:latin typeface="Arial"/>
              </a:defRPr>
            </a:pPr>
            <a:r>
              <a:t>Werkgevers investeren fors in preventieve vitaliteit met belastingvoordelen.</a:t>
            </a:r>
          </a:p>
          <a:p>
            <a:pPr>
              <a:spcBef>
                <a:spcPts val="1000"/>
              </a:spcBef>
              <a:defRPr sz="1200">
                <a:solidFill>
                  <a:srgbClr val="1E293B"/>
                </a:solidFill>
                <a:latin typeface="Arial Black"/>
              </a:defRPr>
            </a:pPr>
            <a:r>
              <a:t>✓  De Tafeltennis Herwaardering</a:t>
            </a:r>
          </a:p>
          <a:p>
            <a:pPr>
              <a:spcBef>
                <a:spcPts val="200"/>
              </a:spcBef>
              <a:defRPr sz="1100">
                <a:solidFill>
                  <a:srgbClr val="475569"/>
                </a:solidFill>
                <a:latin typeface="Arial"/>
              </a:defRPr>
            </a:pPr>
            <a:r>
              <a:t>Elk modern kantoor wil tafeltennis, maar benut het zelden gestructureerd.</a:t>
            </a:r>
          </a:p>
          <a:p>
            <a:pPr>
              <a:spcBef>
                <a:spcPts val="1000"/>
              </a:spcBef>
              <a:defRPr sz="1200">
                <a:solidFill>
                  <a:srgbClr val="1E293B"/>
                </a:solidFill>
                <a:latin typeface="Arial Black"/>
              </a:defRPr>
            </a:pPr>
            <a:r>
              <a:t>✓  Schaken op Topsnelheid</a:t>
            </a:r>
          </a:p>
          <a:p>
            <a:pPr>
              <a:spcBef>
                <a:spcPts val="200"/>
              </a:spcBef>
              <a:defRPr sz="1100">
                <a:solidFill>
                  <a:srgbClr val="475569"/>
                </a:solidFill>
                <a:latin typeface="Arial"/>
              </a:defRPr>
            </a:pPr>
            <a:r>
              <a:t>Bewezen neuroplasticiteit: snelle reflexen, focus en ontlading in 5 minuten.</a:t>
            </a:r>
          </a:p>
          <a:p>
            <a:pPr>
              <a:spcBef>
                <a:spcPts val="1000"/>
              </a:spcBef>
              <a:defRPr sz="1200">
                <a:solidFill>
                  <a:srgbClr val="1E293B"/>
                </a:solidFill>
                <a:latin typeface="Arial Black"/>
              </a:defRPr>
            </a:pPr>
            <a:r>
              <a:t>✓  Flexibel &amp; Schaalbaar Model</a:t>
            </a:r>
          </a:p>
          <a:p>
            <a:pPr>
              <a:spcBef>
                <a:spcPts val="200"/>
              </a:spcBef>
              <a:defRPr sz="1100">
                <a:solidFill>
                  <a:srgbClr val="475569"/>
                </a:solidFill>
                <a:latin typeface="Arial"/>
              </a:defRPr>
            </a:pPr>
            <a:r>
              <a:t>Mobiel speelklaar in bedrijfskantines óf in sfeervolle zalen incl. borrel.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PRODUCT &amp; PROPOSITIE</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Het Dienstenaanbod: Drie Krachtige Formules</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4</a:t>
            </a:r>
          </a:p>
        </p:txBody>
      </p:sp>
      <p:sp>
        <p:nvSpPr>
          <p:cNvPr id="9" name="Rounded Rectangle 8"/>
          <p:cNvSpPr/>
          <p:nvPr/>
        </p:nvSpPr>
        <p:spPr>
          <a:xfrm>
            <a:off x="1600200" y="1783080"/>
            <a:ext cx="2788920" cy="4389120"/>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con-location.png"/>
          <p:cNvPicPr>
            <a:picLocks noChangeAspect="1"/>
          </p:cNvPicPr>
          <p:nvPr/>
        </p:nvPicPr>
        <p:blipFill>
          <a:blip r:embed="rId3"/>
          <a:stretch>
            <a:fillRect/>
          </a:stretch>
        </p:blipFill>
        <p:spPr>
          <a:xfrm>
            <a:off x="3611880" y="1965960"/>
            <a:ext cx="621792" cy="621792"/>
          </a:xfrm>
          <a:prstGeom prst="rect">
            <a:avLst/>
          </a:prstGeom>
        </p:spPr>
      </p:pic>
      <p:sp>
        <p:nvSpPr>
          <p:cNvPr id="11" name="TextBox 10"/>
          <p:cNvSpPr txBox="1"/>
          <p:nvPr/>
        </p:nvSpPr>
        <p:spPr>
          <a:xfrm>
            <a:off x="1828800" y="2011680"/>
            <a:ext cx="2331720" cy="4023360"/>
          </a:xfrm>
          <a:prstGeom prst="rect">
            <a:avLst/>
          </a:prstGeom>
          <a:noFill/>
        </p:spPr>
        <p:txBody>
          <a:bodyPr wrap="square" lIns="0" tIns="0">
            <a:spAutoFit/>
          </a:bodyPr>
          <a:lstStyle/>
          <a:p>
            <a:pPr>
              <a:defRPr sz="1200" b="1">
                <a:solidFill>
                  <a:srgbClr val="1E293B"/>
                </a:solidFill>
                <a:latin typeface="Arial Black"/>
              </a:defRPr>
            </a:pPr>
            <a:r>
              <a:t>TEAM KICK-OFF</a:t>
            </a:r>
          </a:p>
          <a:p>
            <a:pPr>
              <a:spcBef>
                <a:spcPts val="400"/>
              </a:spcBef>
              <a:defRPr sz="2800" b="1">
                <a:solidFill>
                  <a:srgbClr val="111827"/>
                </a:solidFill>
                <a:latin typeface="Arial Black"/>
              </a:defRPr>
            </a:pPr>
            <a:r>
              <a:t>€395</a:t>
            </a:r>
          </a:p>
          <a:p>
            <a:pPr>
              <a:spcBef>
                <a:spcPts val="200"/>
              </a:spcBef>
              <a:defRPr sz="1050">
                <a:solidFill>
                  <a:srgbClr val="94A3B8"/>
                </a:solidFill>
                <a:latin typeface="Arial"/>
              </a:defRPr>
            </a:pPr>
            <a:r>
              <a:t>1,5 uur · Tot 12 personen</a:t>
            </a:r>
          </a:p>
          <a:p>
            <a:pPr>
              <a:spcBef>
                <a:spcPts val="600"/>
              </a:spcBef>
              <a:defRPr sz="800">
                <a:solidFill>
                  <a:srgbClr val="CBD5E1"/>
                </a:solidFill>
              </a:defRPr>
            </a:pPr>
            <a:r>
              <a:t>————————————————————</a:t>
            </a:r>
          </a:p>
          <a:p>
            <a:pPr>
              <a:spcBef>
                <a:spcPts val="600"/>
              </a:spcBef>
              <a:defRPr sz="1100">
                <a:solidFill>
                  <a:srgbClr val="475569"/>
                </a:solidFill>
                <a:latin typeface="Arial"/>
              </a:defRPr>
            </a:pPr>
            <a:r>
              <a:t>✓ Masterclass basistechniek &amp; spin</a:t>
            </a:r>
          </a:p>
          <a:p>
            <a:pPr>
              <a:spcBef>
                <a:spcPts val="600"/>
              </a:spcBef>
              <a:defRPr sz="1100">
                <a:solidFill>
                  <a:srgbClr val="475569"/>
                </a:solidFill>
                <a:latin typeface="Arial"/>
              </a:defRPr>
            </a:pPr>
            <a:r>
              <a:t>✓ King of the Court toernooitje</a:t>
            </a:r>
          </a:p>
          <a:p>
            <a:pPr>
              <a:spcBef>
                <a:spcPts val="600"/>
              </a:spcBef>
              <a:defRPr sz="1100">
                <a:solidFill>
                  <a:srgbClr val="475569"/>
                </a:solidFill>
                <a:latin typeface="Arial"/>
              </a:defRPr>
            </a:pPr>
            <a:r>
              <a:t>✓ Professioneel materiaal inbegrepen</a:t>
            </a:r>
          </a:p>
          <a:p>
            <a:pPr>
              <a:spcBef>
                <a:spcPts val="600"/>
              </a:spcBef>
              <a:defRPr sz="1100">
                <a:solidFill>
                  <a:srgbClr val="475569"/>
                </a:solidFill>
                <a:latin typeface="Arial"/>
              </a:defRPr>
            </a:pPr>
            <a:r>
              <a:t>✓ Op kantoor of sportlocatie</a:t>
            </a:r>
          </a:p>
          <a:p>
            <a:pPr>
              <a:spcBef>
                <a:spcPts val="600"/>
              </a:spcBef>
              <a:defRPr sz="1100">
                <a:solidFill>
                  <a:srgbClr val="475569"/>
                </a:solidFill>
                <a:latin typeface="Arial"/>
              </a:defRPr>
            </a:pPr>
            <a:r>
              <a:t>✓ Ideaal voor kleinere teams</a:t>
            </a:r>
          </a:p>
        </p:txBody>
      </p:sp>
      <p:sp>
        <p:nvSpPr>
          <p:cNvPr id="12" name="Rounded Rectangle 11"/>
          <p:cNvSpPr/>
          <p:nvPr/>
        </p:nvSpPr>
        <p:spPr>
          <a:xfrm>
            <a:off x="4700016" y="1783080"/>
            <a:ext cx="2788920" cy="4389120"/>
          </a:xfrm>
          <a:prstGeom prst="roundRect">
            <a:avLst/>
          </a:prstGeom>
          <a:solidFill>
            <a:srgbClr val="FFF8F2"/>
          </a:solidFill>
          <a:ln w="15240">
            <a:solidFill>
              <a:srgbClr val="FF6B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700016" y="1783080"/>
            <a:ext cx="278892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icon-trophy.png"/>
          <p:cNvPicPr>
            <a:picLocks noChangeAspect="1"/>
          </p:cNvPicPr>
          <p:nvPr/>
        </p:nvPicPr>
        <p:blipFill>
          <a:blip r:embed="rId4"/>
          <a:stretch>
            <a:fillRect/>
          </a:stretch>
        </p:blipFill>
        <p:spPr>
          <a:xfrm>
            <a:off x="6711696" y="1965960"/>
            <a:ext cx="621792" cy="621792"/>
          </a:xfrm>
          <a:prstGeom prst="rect">
            <a:avLst/>
          </a:prstGeom>
        </p:spPr>
      </p:pic>
      <p:sp>
        <p:nvSpPr>
          <p:cNvPr id="15" name="TextBox 14"/>
          <p:cNvSpPr txBox="1"/>
          <p:nvPr/>
        </p:nvSpPr>
        <p:spPr>
          <a:xfrm>
            <a:off x="4928616" y="2011680"/>
            <a:ext cx="2331720" cy="4023360"/>
          </a:xfrm>
          <a:prstGeom prst="rect">
            <a:avLst/>
          </a:prstGeom>
          <a:noFill/>
        </p:spPr>
        <p:txBody>
          <a:bodyPr wrap="square" lIns="0" tIns="0">
            <a:spAutoFit/>
          </a:bodyPr>
          <a:lstStyle/>
          <a:p>
            <a:pPr>
              <a:defRPr sz="1200" b="1">
                <a:solidFill>
                  <a:srgbClr val="D95500"/>
                </a:solidFill>
                <a:latin typeface="Arial Black"/>
              </a:defRPr>
            </a:pPr>
            <a:r>
              <a:t>COMPANY BATTLE (FLAGSHIP)</a:t>
            </a:r>
          </a:p>
          <a:p>
            <a:pPr>
              <a:spcBef>
                <a:spcPts val="400"/>
              </a:spcBef>
              <a:defRPr sz="2800" b="1">
                <a:solidFill>
                  <a:srgbClr val="FF6B00"/>
                </a:solidFill>
                <a:latin typeface="Arial Black"/>
              </a:defRPr>
            </a:pPr>
            <a:r>
              <a:t>€745</a:t>
            </a:r>
          </a:p>
          <a:p>
            <a:pPr>
              <a:spcBef>
                <a:spcPts val="200"/>
              </a:spcBef>
              <a:defRPr sz="1050">
                <a:solidFill>
                  <a:srgbClr val="94A3B8"/>
                </a:solidFill>
                <a:latin typeface="Arial"/>
              </a:defRPr>
            </a:pPr>
            <a:r>
              <a:t>2,5 uur · Tot 12 personen</a:t>
            </a:r>
          </a:p>
          <a:p>
            <a:pPr>
              <a:spcBef>
                <a:spcPts val="600"/>
              </a:spcBef>
              <a:defRPr sz="800">
                <a:solidFill>
                  <a:srgbClr val="CBD5E1"/>
                </a:solidFill>
              </a:defRPr>
            </a:pPr>
            <a:r>
              <a:t>————————————————————</a:t>
            </a:r>
          </a:p>
          <a:p>
            <a:pPr>
              <a:spcBef>
                <a:spcPts val="600"/>
              </a:spcBef>
              <a:defRPr sz="1100">
                <a:solidFill>
                  <a:srgbClr val="475569"/>
                </a:solidFill>
                <a:latin typeface="Arial"/>
              </a:defRPr>
            </a:pPr>
            <a:r>
              <a:t>✓ Complete clinic + trickshots Edward</a:t>
            </a:r>
          </a:p>
          <a:p>
            <a:pPr>
              <a:spcBef>
                <a:spcPts val="600"/>
              </a:spcBef>
              <a:defRPr sz="1100">
                <a:solidFill>
                  <a:srgbClr val="475569"/>
                </a:solidFill>
                <a:latin typeface="Arial"/>
              </a:defRPr>
            </a:pPr>
            <a:r>
              <a:t>✓ Volledig verzorgd teamtoernooi</a:t>
            </a:r>
          </a:p>
          <a:p>
            <a:pPr>
              <a:spcBef>
                <a:spcPts val="600"/>
              </a:spcBef>
              <a:defRPr sz="1100">
                <a:solidFill>
                  <a:srgbClr val="475569"/>
                </a:solidFill>
                <a:latin typeface="Arial"/>
              </a:defRPr>
            </a:pPr>
            <a:r>
              <a:t>✓ Officiële wisseltrofee &amp; medailles</a:t>
            </a:r>
          </a:p>
          <a:p>
            <a:pPr>
              <a:spcBef>
                <a:spcPts val="600"/>
              </a:spcBef>
              <a:defRPr sz="1100">
                <a:solidFill>
                  <a:srgbClr val="475569"/>
                </a:solidFill>
                <a:latin typeface="Arial"/>
              </a:defRPr>
            </a:pPr>
            <a:r>
              <a:t>✓ Meest gekozen bedrijfsuitje</a:t>
            </a:r>
          </a:p>
          <a:p>
            <a:pPr>
              <a:spcBef>
                <a:spcPts val="600"/>
              </a:spcBef>
              <a:defRPr sz="1100">
                <a:solidFill>
                  <a:srgbClr val="475569"/>
                </a:solidFill>
                <a:latin typeface="Arial"/>
              </a:defRPr>
            </a:pPr>
            <a:r>
              <a:t>✓ Optioneel: borrel arrangement</a:t>
            </a:r>
          </a:p>
        </p:txBody>
      </p:sp>
      <p:sp>
        <p:nvSpPr>
          <p:cNvPr id="16" name="Rounded Rectangle 15"/>
          <p:cNvSpPr/>
          <p:nvPr/>
        </p:nvSpPr>
        <p:spPr>
          <a:xfrm>
            <a:off x="7799832" y="1783080"/>
            <a:ext cx="2788920" cy="4389120"/>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icon-heartbeat.png"/>
          <p:cNvPicPr>
            <a:picLocks noChangeAspect="1"/>
          </p:cNvPicPr>
          <p:nvPr/>
        </p:nvPicPr>
        <p:blipFill>
          <a:blip r:embed="rId5"/>
          <a:stretch>
            <a:fillRect/>
          </a:stretch>
        </p:blipFill>
        <p:spPr>
          <a:xfrm>
            <a:off x="9811512" y="1965960"/>
            <a:ext cx="621792" cy="621792"/>
          </a:xfrm>
          <a:prstGeom prst="rect">
            <a:avLst/>
          </a:prstGeom>
        </p:spPr>
      </p:pic>
      <p:sp>
        <p:nvSpPr>
          <p:cNvPr id="18" name="TextBox 17"/>
          <p:cNvSpPr txBox="1"/>
          <p:nvPr/>
        </p:nvSpPr>
        <p:spPr>
          <a:xfrm>
            <a:off x="8028432" y="2011680"/>
            <a:ext cx="2331720" cy="4023360"/>
          </a:xfrm>
          <a:prstGeom prst="rect">
            <a:avLst/>
          </a:prstGeom>
          <a:noFill/>
        </p:spPr>
        <p:txBody>
          <a:bodyPr wrap="square" lIns="0" tIns="0">
            <a:spAutoFit/>
          </a:bodyPr>
          <a:lstStyle/>
          <a:p>
            <a:pPr>
              <a:defRPr sz="1200" b="1">
                <a:solidFill>
                  <a:srgbClr val="1E293B"/>
                </a:solidFill>
                <a:latin typeface="Arial Black"/>
              </a:defRPr>
            </a:pPr>
            <a:r>
              <a:t>VITALITEIT &amp; MAATWERK</a:t>
            </a:r>
          </a:p>
          <a:p>
            <a:pPr>
              <a:spcBef>
                <a:spcPts val="400"/>
              </a:spcBef>
              <a:defRPr sz="2800" b="1">
                <a:solidFill>
                  <a:srgbClr val="111827"/>
                </a:solidFill>
                <a:latin typeface="Arial Black"/>
              </a:defRPr>
            </a:pPr>
            <a:r>
              <a:t>Op Maat</a:t>
            </a:r>
          </a:p>
          <a:p>
            <a:pPr>
              <a:spcBef>
                <a:spcPts val="200"/>
              </a:spcBef>
              <a:defRPr sz="1050">
                <a:solidFill>
                  <a:srgbClr val="94A3B8"/>
                </a:solidFill>
                <a:latin typeface="Arial"/>
              </a:defRPr>
            </a:pPr>
            <a:r>
              <a:t>Vanaf 12+ pers. / Meerdaags</a:t>
            </a:r>
          </a:p>
          <a:p>
            <a:pPr>
              <a:spcBef>
                <a:spcPts val="600"/>
              </a:spcBef>
              <a:defRPr sz="800">
                <a:solidFill>
                  <a:srgbClr val="CBD5E1"/>
                </a:solidFill>
              </a:defRPr>
            </a:pPr>
            <a:r>
              <a:t>————————————————————</a:t>
            </a:r>
          </a:p>
          <a:p>
            <a:pPr>
              <a:spcBef>
                <a:spcPts val="600"/>
              </a:spcBef>
              <a:defRPr sz="1100">
                <a:solidFill>
                  <a:srgbClr val="475569"/>
                </a:solidFill>
                <a:latin typeface="Arial"/>
              </a:defRPr>
            </a:pPr>
            <a:r>
              <a:t>✓ Vitaliteitsweken op de werkvloer</a:t>
            </a:r>
          </a:p>
          <a:p>
            <a:pPr>
              <a:spcBef>
                <a:spcPts val="600"/>
              </a:spcBef>
              <a:defRPr sz="1100">
                <a:solidFill>
                  <a:srgbClr val="475569"/>
                </a:solidFill>
                <a:latin typeface="Arial"/>
              </a:defRPr>
            </a:pPr>
            <a:r>
              <a:t>✓ Meerdere trainers &amp; mobiele tafels</a:t>
            </a:r>
          </a:p>
          <a:p>
            <a:pPr>
              <a:spcBef>
                <a:spcPts val="600"/>
              </a:spcBef>
              <a:defRPr sz="1100">
                <a:solidFill>
                  <a:srgbClr val="475569"/>
                </a:solidFill>
                <a:latin typeface="Arial"/>
              </a:defRPr>
            </a:pPr>
            <a:r>
              <a:t>✓ Jaarlange bedrijfscompetitie opzet</a:t>
            </a:r>
          </a:p>
          <a:p>
            <a:pPr>
              <a:spcBef>
                <a:spcPts val="600"/>
              </a:spcBef>
              <a:defRPr sz="1100">
                <a:solidFill>
                  <a:srgbClr val="475569"/>
                </a:solidFill>
                <a:latin typeface="Arial"/>
              </a:defRPr>
            </a:pPr>
            <a:r>
              <a:t>✓ Afgestemd op corporate programma</a:t>
            </a:r>
          </a:p>
          <a:p>
            <a:pPr>
              <a:spcBef>
                <a:spcPts val="600"/>
              </a:spcBef>
              <a:defRPr sz="1100">
                <a:solidFill>
                  <a:srgbClr val="475569"/>
                </a:solidFill>
                <a:latin typeface="Arial"/>
              </a:defRPr>
            </a:pPr>
            <a:r>
              <a:t>✓ Grote organisaties &amp; events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DE PSYCHOLOGIE &amp; SPORT</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Waarom Tafeltennis? De Ultieme Teamformule</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5</a:t>
            </a:r>
          </a:p>
        </p:txBody>
      </p:sp>
      <p:sp>
        <p:nvSpPr>
          <p:cNvPr id="9" name="Rounded Rectangle 8"/>
          <p:cNvSpPr/>
          <p:nvPr/>
        </p:nvSpPr>
        <p:spPr>
          <a:xfrm>
            <a:off x="1600200"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600200" y="1783080"/>
            <a:ext cx="429768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icon-location.png"/>
          <p:cNvPicPr>
            <a:picLocks noChangeAspect="1"/>
          </p:cNvPicPr>
          <p:nvPr/>
        </p:nvPicPr>
        <p:blipFill>
          <a:blip r:embed="rId3"/>
          <a:stretch>
            <a:fillRect/>
          </a:stretch>
        </p:blipFill>
        <p:spPr>
          <a:xfrm>
            <a:off x="1856232" y="2075688"/>
            <a:ext cx="658368" cy="658368"/>
          </a:xfrm>
          <a:prstGeom prst="rect">
            <a:avLst/>
          </a:prstGeom>
        </p:spPr>
      </p:pic>
      <p:sp>
        <p:nvSpPr>
          <p:cNvPr id="12" name="TextBox 11"/>
          <p:cNvSpPr txBox="1"/>
          <p:nvPr/>
        </p:nvSpPr>
        <p:spPr>
          <a:xfrm>
            <a:off x="2679192" y="2020824"/>
            <a:ext cx="3063240" cy="1719071"/>
          </a:xfrm>
          <a:prstGeom prst="rect">
            <a:avLst/>
          </a:prstGeom>
          <a:noFill/>
        </p:spPr>
        <p:txBody>
          <a:bodyPr wrap="square" lIns="0" tIns="0">
            <a:spAutoFit/>
          </a:bodyPr>
          <a:lstStyle/>
          <a:p>
            <a:pPr>
              <a:defRPr sz="1300" b="1">
                <a:solidFill>
                  <a:srgbClr val="1E293B"/>
                </a:solidFill>
                <a:latin typeface="Arial Black"/>
              </a:defRPr>
            </a:pPr>
            <a:r>
              <a:t>100% INCLUSIEF &amp; GELIJKWAARDIG</a:t>
            </a:r>
          </a:p>
          <a:p>
            <a:pPr>
              <a:spcBef>
                <a:spcPts val="600"/>
              </a:spcBef>
              <a:defRPr sz="1150">
                <a:solidFill>
                  <a:srgbClr val="475569"/>
                </a:solidFill>
                <a:latin typeface="Arial"/>
              </a:defRPr>
            </a:pPr>
            <a:r>
              <a:t>Geen fysiek overwicht vereist: stagiair en directielid staan direct op gelijk niveau tegenover elkaar aan tafel.</a:t>
            </a:r>
          </a:p>
        </p:txBody>
      </p:sp>
      <p:sp>
        <p:nvSpPr>
          <p:cNvPr id="13" name="Rounded Rectangle 12"/>
          <p:cNvSpPr/>
          <p:nvPr/>
        </p:nvSpPr>
        <p:spPr>
          <a:xfrm>
            <a:off x="6293815"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293815" y="1783080"/>
            <a:ext cx="429768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icon-heartbeat.png"/>
          <p:cNvPicPr>
            <a:picLocks noChangeAspect="1"/>
          </p:cNvPicPr>
          <p:nvPr/>
        </p:nvPicPr>
        <p:blipFill>
          <a:blip r:embed="rId4"/>
          <a:stretch>
            <a:fillRect/>
          </a:stretch>
        </p:blipFill>
        <p:spPr>
          <a:xfrm>
            <a:off x="6549847" y="2075688"/>
            <a:ext cx="658368" cy="658368"/>
          </a:xfrm>
          <a:prstGeom prst="rect">
            <a:avLst/>
          </a:prstGeom>
        </p:spPr>
      </p:pic>
      <p:sp>
        <p:nvSpPr>
          <p:cNvPr id="16" name="TextBox 15"/>
          <p:cNvSpPr txBox="1"/>
          <p:nvPr/>
        </p:nvSpPr>
        <p:spPr>
          <a:xfrm>
            <a:off x="7372807" y="2020824"/>
            <a:ext cx="3063240" cy="1719071"/>
          </a:xfrm>
          <a:prstGeom prst="rect">
            <a:avLst/>
          </a:prstGeom>
          <a:noFill/>
        </p:spPr>
        <p:txBody>
          <a:bodyPr wrap="square" lIns="0" tIns="0">
            <a:spAutoFit/>
          </a:bodyPr>
          <a:lstStyle/>
          <a:p>
            <a:pPr>
              <a:defRPr sz="1300" b="1">
                <a:solidFill>
                  <a:srgbClr val="1E293B"/>
                </a:solidFill>
                <a:latin typeface="Arial Black"/>
              </a:defRPr>
            </a:pPr>
            <a:r>
              <a:t>SCHAKEN OP TOPSNELHEID</a:t>
            </a:r>
          </a:p>
          <a:p>
            <a:pPr>
              <a:spcBef>
                <a:spcPts val="600"/>
              </a:spcBef>
              <a:defRPr sz="1150">
                <a:solidFill>
                  <a:srgbClr val="475569"/>
                </a:solidFill>
                <a:latin typeface="Arial"/>
              </a:defRPr>
            </a:pPr>
            <a:r>
              <a:t>Activeert reflexen, hand-oogcoördinatie en breinplasticiteit. De ideale doorbreking van langdurig schermwerk.</a:t>
            </a:r>
          </a:p>
        </p:txBody>
      </p:sp>
      <p:sp>
        <p:nvSpPr>
          <p:cNvPr id="17" name="Rounded Rectangle 16"/>
          <p:cNvSpPr/>
          <p:nvPr/>
        </p:nvSpPr>
        <p:spPr>
          <a:xfrm>
            <a:off x="1600200"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600200" y="4087367"/>
            <a:ext cx="429768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icon-trophy.png"/>
          <p:cNvPicPr>
            <a:picLocks noChangeAspect="1"/>
          </p:cNvPicPr>
          <p:nvPr/>
        </p:nvPicPr>
        <p:blipFill>
          <a:blip r:embed="rId5"/>
          <a:stretch>
            <a:fillRect/>
          </a:stretch>
        </p:blipFill>
        <p:spPr>
          <a:xfrm>
            <a:off x="1856232" y="4379975"/>
            <a:ext cx="658368" cy="658368"/>
          </a:xfrm>
          <a:prstGeom prst="rect">
            <a:avLst/>
          </a:prstGeom>
        </p:spPr>
      </p:pic>
      <p:sp>
        <p:nvSpPr>
          <p:cNvPr id="20" name="TextBox 19"/>
          <p:cNvSpPr txBox="1"/>
          <p:nvPr/>
        </p:nvSpPr>
        <p:spPr>
          <a:xfrm>
            <a:off x="2679192" y="4325111"/>
            <a:ext cx="3063240" cy="1719071"/>
          </a:xfrm>
          <a:prstGeom prst="rect">
            <a:avLst/>
          </a:prstGeom>
          <a:noFill/>
        </p:spPr>
        <p:txBody>
          <a:bodyPr wrap="square" lIns="0" tIns="0">
            <a:spAutoFit/>
          </a:bodyPr>
          <a:lstStyle/>
          <a:p>
            <a:pPr>
              <a:defRPr sz="1300" b="1">
                <a:solidFill>
                  <a:srgbClr val="1E293B"/>
                </a:solidFill>
                <a:latin typeface="Arial Black"/>
              </a:defRPr>
            </a:pPr>
            <a:r>
              <a:t>DIRECT LACHEN &amp; RIVALITEIT</a:t>
            </a:r>
          </a:p>
          <a:p>
            <a:pPr>
              <a:spcBef>
                <a:spcPts val="600"/>
              </a:spcBef>
              <a:defRPr sz="1150">
                <a:solidFill>
                  <a:srgbClr val="475569"/>
                </a:solidFill>
                <a:latin typeface="Arial"/>
              </a:defRPr>
            </a:pPr>
            <a:r>
              <a:t>Binnen 2 minuten ontstaan er spannende rally's, spectaculaire punten en hilarische missers. Gegarandeerd positieve energie.</a:t>
            </a:r>
          </a:p>
        </p:txBody>
      </p:sp>
      <p:sp>
        <p:nvSpPr>
          <p:cNvPr id="21" name="Rounded Rectangle 20"/>
          <p:cNvSpPr/>
          <p:nvPr/>
        </p:nvSpPr>
        <p:spPr>
          <a:xfrm>
            <a:off x="6293815"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293815" y="4087367"/>
            <a:ext cx="429768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3" name="Picture 22" descr="icon-shield.png"/>
          <p:cNvPicPr>
            <a:picLocks noChangeAspect="1"/>
          </p:cNvPicPr>
          <p:nvPr/>
        </p:nvPicPr>
        <p:blipFill>
          <a:blip r:embed="rId6"/>
          <a:stretch>
            <a:fillRect/>
          </a:stretch>
        </p:blipFill>
        <p:spPr>
          <a:xfrm>
            <a:off x="6549847" y="4379975"/>
            <a:ext cx="658368" cy="658368"/>
          </a:xfrm>
          <a:prstGeom prst="rect">
            <a:avLst/>
          </a:prstGeom>
        </p:spPr>
      </p:pic>
      <p:sp>
        <p:nvSpPr>
          <p:cNvPr id="24" name="TextBox 23"/>
          <p:cNvSpPr txBox="1"/>
          <p:nvPr/>
        </p:nvSpPr>
        <p:spPr>
          <a:xfrm>
            <a:off x="7372807" y="4325111"/>
            <a:ext cx="3063240" cy="1719071"/>
          </a:xfrm>
          <a:prstGeom prst="rect">
            <a:avLst/>
          </a:prstGeom>
          <a:noFill/>
        </p:spPr>
        <p:txBody>
          <a:bodyPr wrap="square" lIns="0" tIns="0">
            <a:spAutoFit/>
          </a:bodyPr>
          <a:lstStyle/>
          <a:p>
            <a:pPr>
              <a:defRPr sz="1300" b="1">
                <a:solidFill>
                  <a:srgbClr val="1E293B"/>
                </a:solidFill>
                <a:latin typeface="Arial Black"/>
              </a:defRPr>
            </a:pPr>
            <a:r>
              <a:t>VOLLEDIG ZONDER BLESSURES</a:t>
            </a:r>
          </a:p>
          <a:p>
            <a:pPr>
              <a:spcBef>
                <a:spcPts val="600"/>
              </a:spcBef>
              <a:defRPr sz="1150">
                <a:solidFill>
                  <a:srgbClr val="475569"/>
                </a:solidFill>
                <a:latin typeface="Arial"/>
              </a:defRPr>
            </a:pPr>
            <a:r>
              <a:t>Veilige binnensport zonder fysiek contact. Iedereen kan zorgeloos meedoen in normale vrijetijdskleding.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DOELGROEPSEGMENTATIE</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Voor Wie? Vier Primaire Klantsegmenten</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6</a:t>
            </a:r>
          </a:p>
        </p:txBody>
      </p:sp>
      <p:sp>
        <p:nvSpPr>
          <p:cNvPr id="9" name="Rounded Rectangle 8"/>
          <p:cNvSpPr/>
          <p:nvPr/>
        </p:nvSpPr>
        <p:spPr>
          <a:xfrm>
            <a:off x="1600200"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874520" y="1965960"/>
            <a:ext cx="3749040" cy="1810511"/>
          </a:xfrm>
          <a:prstGeom prst="rect">
            <a:avLst/>
          </a:prstGeom>
          <a:noFill/>
        </p:spPr>
        <p:txBody>
          <a:bodyPr wrap="square" lIns="0" tIns="0">
            <a:spAutoFit/>
          </a:bodyPr>
          <a:lstStyle/>
          <a:p>
            <a:pPr>
              <a:defRPr sz="1300" b="1">
                <a:solidFill>
                  <a:srgbClr val="D95500"/>
                </a:solidFill>
                <a:latin typeface="Arial Black"/>
              </a:defRPr>
            </a:pPr>
            <a:r>
              <a:t>MKB &amp; IT/TECH BEDRIJVEN</a:t>
            </a:r>
          </a:p>
          <a:p>
            <a:pPr>
              <a:spcBef>
                <a:spcPts val="100"/>
              </a:spcBef>
              <a:defRPr sz="1050">
                <a:solidFill>
                  <a:srgbClr val="94A3B8"/>
                </a:solidFill>
                <a:latin typeface="Arial"/>
              </a:defRPr>
            </a:pPr>
            <a:r>
              <a:t>10 - 75 medewerkers</a:t>
            </a:r>
          </a:p>
          <a:p>
            <a:pPr>
              <a:spcBef>
                <a:spcPts val="300"/>
              </a:spcBef>
              <a:defRPr sz="1050">
                <a:solidFill>
                  <a:srgbClr val="475569"/>
                </a:solidFill>
                <a:latin typeface="Arial"/>
              </a:defRPr>
            </a:pPr>
            <a:r>
              <a:t>• Hoge schermtijd, langdurig zittend werk</a:t>
            </a:r>
          </a:p>
          <a:p>
            <a:pPr>
              <a:spcBef>
                <a:spcPts val="300"/>
              </a:spcBef>
              <a:defRPr sz="1050">
                <a:solidFill>
                  <a:srgbClr val="475569"/>
                </a:solidFill>
                <a:latin typeface="Arial"/>
              </a:defRPr>
            </a:pPr>
            <a:r>
              <a:t>• Jong &amp; dynamisch team dat gezonde competitie zoekt</a:t>
            </a:r>
          </a:p>
          <a:p>
            <a:pPr>
              <a:spcBef>
                <a:spcPts val="300"/>
              </a:spcBef>
              <a:defRPr sz="1050">
                <a:solidFill>
                  <a:srgbClr val="475569"/>
                </a:solidFill>
                <a:latin typeface="Arial"/>
              </a:defRPr>
            </a:pPr>
            <a:r>
              <a:t>• Zoeken een energieke vrijdagmiddag of kwartaalafsluiting</a:t>
            </a:r>
          </a:p>
          <a:p>
            <a:pPr>
              <a:spcBef>
                <a:spcPts val="300"/>
              </a:spcBef>
              <a:defRPr sz="1050">
                <a:solidFill>
                  <a:srgbClr val="475569"/>
                </a:solidFill>
                <a:latin typeface="Arial"/>
              </a:defRPr>
            </a:pPr>
            <a:r>
              <a:t>• Vaak al een tafeltennistafel aanwezig op de werkvloer</a:t>
            </a:r>
          </a:p>
        </p:txBody>
      </p:sp>
      <p:sp>
        <p:nvSpPr>
          <p:cNvPr id="11" name="Rounded Rectangle 10"/>
          <p:cNvSpPr/>
          <p:nvPr/>
        </p:nvSpPr>
        <p:spPr>
          <a:xfrm>
            <a:off x="6293815"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68135" y="1965960"/>
            <a:ext cx="3749040" cy="1810511"/>
          </a:xfrm>
          <a:prstGeom prst="rect">
            <a:avLst/>
          </a:prstGeom>
          <a:noFill/>
        </p:spPr>
        <p:txBody>
          <a:bodyPr wrap="square" lIns="0" tIns="0">
            <a:spAutoFit/>
          </a:bodyPr>
          <a:lstStyle/>
          <a:p>
            <a:pPr>
              <a:defRPr sz="1300" b="1">
                <a:solidFill>
                  <a:srgbClr val="D95500"/>
                </a:solidFill>
                <a:latin typeface="Arial Black"/>
              </a:defRPr>
            </a:pPr>
            <a:r>
              <a:t>CORPORATES &amp; ZORG/FINANCIEEL</a:t>
            </a:r>
          </a:p>
          <a:p>
            <a:pPr>
              <a:spcBef>
                <a:spcPts val="100"/>
              </a:spcBef>
              <a:defRPr sz="1050">
                <a:solidFill>
                  <a:srgbClr val="94A3B8"/>
                </a:solidFill>
                <a:latin typeface="Arial"/>
              </a:defRPr>
            </a:pPr>
            <a:r>
              <a:t>Afdelingen van 12 - 50 pers.</a:t>
            </a:r>
          </a:p>
          <a:p>
            <a:pPr>
              <a:spcBef>
                <a:spcPts val="300"/>
              </a:spcBef>
              <a:defRPr sz="1050">
                <a:solidFill>
                  <a:srgbClr val="475569"/>
                </a:solidFill>
                <a:latin typeface="Arial"/>
              </a:defRPr>
            </a:pPr>
            <a:r>
              <a:t>• Focus op vitaliteitsweken en duurzame inzetbaarheid</a:t>
            </a:r>
          </a:p>
          <a:p>
            <a:pPr>
              <a:spcBef>
                <a:spcPts val="300"/>
              </a:spcBef>
              <a:defRPr sz="1050">
                <a:solidFill>
                  <a:srgbClr val="475569"/>
                </a:solidFill>
                <a:latin typeface="Arial"/>
              </a:defRPr>
            </a:pPr>
            <a:r>
              <a:t>• Teambuilding na fusies, reorganisaties of projectstarts</a:t>
            </a:r>
          </a:p>
          <a:p>
            <a:pPr>
              <a:spcBef>
                <a:spcPts val="300"/>
              </a:spcBef>
              <a:defRPr sz="1050">
                <a:solidFill>
                  <a:srgbClr val="475569"/>
                </a:solidFill>
                <a:latin typeface="Arial"/>
              </a:defRPr>
            </a:pPr>
            <a:r>
              <a:t>• WKR-budget beschikbaar voor teamontwikkeling</a:t>
            </a:r>
          </a:p>
          <a:p>
            <a:pPr>
              <a:spcBef>
                <a:spcPts val="300"/>
              </a:spcBef>
              <a:defRPr sz="1050">
                <a:solidFill>
                  <a:srgbClr val="475569"/>
                </a:solidFill>
                <a:latin typeface="Arial"/>
              </a:defRPr>
            </a:pPr>
            <a:r>
              <a:t>• Boeken vaak de complete 'Company Battle' of maatwerk</a:t>
            </a:r>
          </a:p>
        </p:txBody>
      </p:sp>
      <p:sp>
        <p:nvSpPr>
          <p:cNvPr id="13" name="Rounded Rectangle 12"/>
          <p:cNvSpPr/>
          <p:nvPr/>
        </p:nvSpPr>
        <p:spPr>
          <a:xfrm>
            <a:off x="1600200"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874520" y="4270247"/>
            <a:ext cx="3749040" cy="1810511"/>
          </a:xfrm>
          <a:prstGeom prst="rect">
            <a:avLst/>
          </a:prstGeom>
          <a:noFill/>
        </p:spPr>
        <p:txBody>
          <a:bodyPr wrap="square" lIns="0" tIns="0">
            <a:spAutoFit/>
          </a:bodyPr>
          <a:lstStyle/>
          <a:p>
            <a:pPr>
              <a:defRPr sz="1300" b="1">
                <a:solidFill>
                  <a:srgbClr val="D95500"/>
                </a:solidFill>
                <a:latin typeface="Arial Black"/>
              </a:defRPr>
            </a:pPr>
            <a:r>
              <a:t>EVENEMENTENBUREAUS &amp; LOCATIES</a:t>
            </a:r>
          </a:p>
          <a:p>
            <a:pPr>
              <a:spcBef>
                <a:spcPts val="100"/>
              </a:spcBef>
              <a:defRPr sz="1050">
                <a:solidFill>
                  <a:srgbClr val="94A3B8"/>
                </a:solidFill>
                <a:latin typeface="Arial"/>
              </a:defRPr>
            </a:pPr>
            <a:r>
              <a:t>B2B Partners</a:t>
            </a:r>
          </a:p>
          <a:p>
            <a:pPr>
              <a:spcBef>
                <a:spcPts val="300"/>
              </a:spcBef>
              <a:defRPr sz="1050">
                <a:solidFill>
                  <a:srgbClr val="475569"/>
                </a:solidFill>
                <a:latin typeface="Arial"/>
              </a:defRPr>
            </a:pPr>
            <a:r>
              <a:t>• Zoeken een originele, interactieve break voor heidagen</a:t>
            </a:r>
          </a:p>
          <a:p>
            <a:pPr>
              <a:spcBef>
                <a:spcPts val="300"/>
              </a:spcBef>
              <a:defRPr sz="1050">
                <a:solidFill>
                  <a:srgbClr val="475569"/>
                </a:solidFill>
                <a:latin typeface="Arial"/>
              </a:defRPr>
            </a:pPr>
            <a:r>
              <a:t>• TT Clinics als vaste sportieve partner/module</a:t>
            </a:r>
          </a:p>
          <a:p>
            <a:pPr>
              <a:spcBef>
                <a:spcPts val="300"/>
              </a:spcBef>
              <a:defRPr sz="1050">
                <a:solidFill>
                  <a:srgbClr val="475569"/>
                </a:solidFill>
                <a:latin typeface="Arial"/>
              </a:defRPr>
            </a:pPr>
            <a:r>
              <a:t>• White-label of co-branded bedrijfsevenementen</a:t>
            </a:r>
          </a:p>
          <a:p>
            <a:pPr>
              <a:spcBef>
                <a:spcPts val="300"/>
              </a:spcBef>
              <a:defRPr sz="1050">
                <a:solidFill>
                  <a:srgbClr val="475569"/>
                </a:solidFill>
                <a:latin typeface="Arial"/>
              </a:defRPr>
            </a:pPr>
            <a:r>
              <a:t>• Terugkerende boekingen via intermediairs</a:t>
            </a:r>
          </a:p>
        </p:txBody>
      </p:sp>
      <p:sp>
        <p:nvSpPr>
          <p:cNvPr id="15" name="Rounded Rectangle 14"/>
          <p:cNvSpPr/>
          <p:nvPr/>
        </p:nvSpPr>
        <p:spPr>
          <a:xfrm>
            <a:off x="6293815"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68135" y="4270247"/>
            <a:ext cx="3749040" cy="1810511"/>
          </a:xfrm>
          <a:prstGeom prst="rect">
            <a:avLst/>
          </a:prstGeom>
          <a:noFill/>
        </p:spPr>
        <p:txBody>
          <a:bodyPr wrap="square" lIns="0" tIns="0">
            <a:spAutoFit/>
          </a:bodyPr>
          <a:lstStyle/>
          <a:p>
            <a:pPr>
              <a:defRPr sz="1300" b="1">
                <a:solidFill>
                  <a:srgbClr val="D95500"/>
                </a:solidFill>
                <a:latin typeface="Arial Black"/>
              </a:defRPr>
            </a:pPr>
            <a:r>
              <a:t>ONDERNEMERSCLUBS &amp; NETWERKEN</a:t>
            </a:r>
          </a:p>
          <a:p>
            <a:pPr>
              <a:spcBef>
                <a:spcPts val="100"/>
              </a:spcBef>
              <a:defRPr sz="1050">
                <a:solidFill>
                  <a:srgbClr val="94A3B8"/>
                </a:solidFill>
                <a:latin typeface="Arial"/>
              </a:defRPr>
            </a:pPr>
            <a:r>
              <a:t>20 - 60 ondernemers</a:t>
            </a:r>
          </a:p>
          <a:p>
            <a:pPr>
              <a:spcBef>
                <a:spcPts val="300"/>
              </a:spcBef>
              <a:defRPr sz="1050">
                <a:solidFill>
                  <a:srgbClr val="475569"/>
                </a:solidFill>
                <a:latin typeface="Arial"/>
              </a:defRPr>
            </a:pPr>
            <a:r>
              <a:t>• Informele netwerkavond met toernooielement</a:t>
            </a:r>
          </a:p>
          <a:p>
            <a:pPr>
              <a:spcBef>
                <a:spcPts val="300"/>
              </a:spcBef>
              <a:defRPr sz="1050">
                <a:solidFill>
                  <a:srgbClr val="475569"/>
                </a:solidFill>
                <a:latin typeface="Arial"/>
              </a:defRPr>
            </a:pPr>
            <a:r>
              <a:t>• Lachen en netwerken in één dynamisch format</a:t>
            </a:r>
          </a:p>
          <a:p>
            <a:pPr>
              <a:spcBef>
                <a:spcPts val="300"/>
              </a:spcBef>
              <a:defRPr sz="1050">
                <a:solidFill>
                  <a:srgbClr val="475569"/>
                </a:solidFill>
                <a:latin typeface="Arial"/>
              </a:defRPr>
            </a:pPr>
            <a:r>
              <a:t>• Sponsormogelijkheden rondom de wisseltrofee</a:t>
            </a:r>
          </a:p>
          <a:p>
            <a:pPr>
              <a:spcBef>
                <a:spcPts val="300"/>
              </a:spcBef>
              <a:defRPr sz="1050">
                <a:solidFill>
                  <a:srgbClr val="475569"/>
                </a:solidFill>
                <a:latin typeface="Arial"/>
              </a:defRPr>
            </a:pPr>
            <a:r>
              <a:t>• Directe leadgeneratie voor nieuwe bedrijfsuitjes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FINANCIEEL MODEL</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Verdienmodel: Drie Inkomstenstromen</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7</a:t>
            </a:r>
          </a:p>
        </p:txBody>
      </p:sp>
      <p:sp>
        <p:nvSpPr>
          <p:cNvPr id="9" name="Rounded Rectangle 8"/>
          <p:cNvSpPr/>
          <p:nvPr/>
        </p:nvSpPr>
        <p:spPr>
          <a:xfrm>
            <a:off x="1600200" y="1783080"/>
            <a:ext cx="2788920" cy="4389120"/>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600200" y="1783080"/>
            <a:ext cx="278892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icon-trophy.png"/>
          <p:cNvPicPr>
            <a:picLocks noChangeAspect="1"/>
          </p:cNvPicPr>
          <p:nvPr/>
        </p:nvPicPr>
        <p:blipFill>
          <a:blip r:embed="rId3"/>
          <a:stretch>
            <a:fillRect/>
          </a:stretch>
        </p:blipFill>
        <p:spPr>
          <a:xfrm>
            <a:off x="3611880" y="1965960"/>
            <a:ext cx="621792" cy="621792"/>
          </a:xfrm>
          <a:prstGeom prst="rect">
            <a:avLst/>
          </a:prstGeom>
        </p:spPr>
      </p:pic>
      <p:sp>
        <p:nvSpPr>
          <p:cNvPr id="12" name="TextBox 11"/>
          <p:cNvSpPr txBox="1"/>
          <p:nvPr/>
        </p:nvSpPr>
        <p:spPr>
          <a:xfrm>
            <a:off x="1828800" y="2011680"/>
            <a:ext cx="2331720" cy="4023360"/>
          </a:xfrm>
          <a:prstGeom prst="rect">
            <a:avLst/>
          </a:prstGeom>
          <a:noFill/>
        </p:spPr>
        <p:txBody>
          <a:bodyPr wrap="square" lIns="0" tIns="0">
            <a:spAutoFit/>
          </a:bodyPr>
          <a:lstStyle/>
          <a:p>
            <a:pPr>
              <a:defRPr sz="1150" b="1">
                <a:solidFill>
                  <a:srgbClr val="D95500"/>
                </a:solidFill>
                <a:latin typeface="Arial Black"/>
              </a:defRPr>
            </a:pPr>
            <a:r>
              <a:t>1. DIRECTE CLINIC OMZET</a:t>
            </a:r>
          </a:p>
          <a:p>
            <a:pPr>
              <a:spcBef>
                <a:spcPts val="200"/>
              </a:spcBef>
              <a:defRPr sz="1050">
                <a:solidFill>
                  <a:srgbClr val="94A3B8"/>
                </a:solidFill>
                <a:latin typeface="Arial"/>
              </a:defRPr>
            </a:pPr>
            <a:r>
              <a:t>De Kernmotor</a:t>
            </a:r>
          </a:p>
          <a:p>
            <a:pPr>
              <a:spcBef>
                <a:spcPts val="600"/>
              </a:spcBef>
              <a:defRPr sz="800">
                <a:solidFill>
                  <a:srgbClr val="CBD5E1"/>
                </a:solidFill>
              </a:defRPr>
            </a:pPr>
            <a:r>
              <a:t>————————————————————</a:t>
            </a:r>
          </a:p>
          <a:p>
            <a:pPr>
              <a:spcBef>
                <a:spcPts val="800"/>
              </a:spcBef>
              <a:defRPr sz="1100">
                <a:solidFill>
                  <a:srgbClr val="475569"/>
                </a:solidFill>
                <a:latin typeface="Arial"/>
              </a:defRPr>
            </a:pPr>
            <a:r>
              <a:t>• Vaste pakketprijzen (€395 voor Kick-off, €745 voor Company Battle).</a:t>
            </a:r>
          </a:p>
          <a:p>
            <a:pPr>
              <a:spcBef>
                <a:spcPts val="800"/>
              </a:spcBef>
              <a:defRPr sz="1100">
                <a:solidFill>
                  <a:srgbClr val="475569"/>
                </a:solidFill>
                <a:latin typeface="Arial"/>
              </a:defRPr>
            </a:pPr>
            <a:r>
              <a:t>• Hoge brutomarge (80-85%): materiaal reeds in bezit, minimale variabele kosten.</a:t>
            </a:r>
          </a:p>
          <a:p>
            <a:pPr>
              <a:spcBef>
                <a:spcPts val="800"/>
              </a:spcBef>
              <a:defRPr sz="1100">
                <a:solidFill>
                  <a:srgbClr val="475569"/>
                </a:solidFill>
                <a:latin typeface="Arial"/>
              </a:defRPr>
            </a:pPr>
            <a:r>
              <a:t>• Opschaling: 2e trainer toevoegen bij groepen &gt; 12 personen (+€250-€350).</a:t>
            </a:r>
          </a:p>
        </p:txBody>
      </p:sp>
      <p:sp>
        <p:nvSpPr>
          <p:cNvPr id="13" name="Rounded Rectangle 12"/>
          <p:cNvSpPr/>
          <p:nvPr/>
        </p:nvSpPr>
        <p:spPr>
          <a:xfrm>
            <a:off x="4700016" y="1783080"/>
            <a:ext cx="2788920" cy="4389120"/>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700016" y="1783080"/>
            <a:ext cx="278892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icon-location.png"/>
          <p:cNvPicPr>
            <a:picLocks noChangeAspect="1"/>
          </p:cNvPicPr>
          <p:nvPr/>
        </p:nvPicPr>
        <p:blipFill>
          <a:blip r:embed="rId4"/>
          <a:stretch>
            <a:fillRect/>
          </a:stretch>
        </p:blipFill>
        <p:spPr>
          <a:xfrm>
            <a:off x="6711696" y="1965960"/>
            <a:ext cx="621792" cy="621792"/>
          </a:xfrm>
          <a:prstGeom prst="rect">
            <a:avLst/>
          </a:prstGeom>
        </p:spPr>
      </p:pic>
      <p:sp>
        <p:nvSpPr>
          <p:cNvPr id="16" name="TextBox 15"/>
          <p:cNvSpPr txBox="1"/>
          <p:nvPr/>
        </p:nvSpPr>
        <p:spPr>
          <a:xfrm>
            <a:off x="4928616" y="2011680"/>
            <a:ext cx="2331720" cy="4023360"/>
          </a:xfrm>
          <a:prstGeom prst="rect">
            <a:avLst/>
          </a:prstGeom>
          <a:noFill/>
        </p:spPr>
        <p:txBody>
          <a:bodyPr wrap="square" lIns="0" tIns="0">
            <a:spAutoFit/>
          </a:bodyPr>
          <a:lstStyle/>
          <a:p>
            <a:pPr>
              <a:defRPr sz="1150" b="1">
                <a:solidFill>
                  <a:srgbClr val="D95500"/>
                </a:solidFill>
                <a:latin typeface="Arial Black"/>
              </a:defRPr>
            </a:pPr>
            <a:r>
              <a:t>2. UPSELLS &amp; ARRANGEMENTEN</a:t>
            </a:r>
          </a:p>
          <a:p>
            <a:pPr>
              <a:spcBef>
                <a:spcPts val="200"/>
              </a:spcBef>
              <a:defRPr sz="1050">
                <a:solidFill>
                  <a:srgbClr val="94A3B8"/>
                </a:solidFill>
                <a:latin typeface="Arial"/>
              </a:defRPr>
            </a:pPr>
            <a:r>
              <a:t>Hogere Orderwaarde</a:t>
            </a:r>
          </a:p>
          <a:p>
            <a:pPr>
              <a:spcBef>
                <a:spcPts val="600"/>
              </a:spcBef>
              <a:defRPr sz="800">
                <a:solidFill>
                  <a:srgbClr val="CBD5E1"/>
                </a:solidFill>
              </a:defRPr>
            </a:pPr>
            <a:r>
              <a:t>————————————————————</a:t>
            </a:r>
          </a:p>
          <a:p>
            <a:pPr>
              <a:spcBef>
                <a:spcPts val="800"/>
              </a:spcBef>
              <a:defRPr sz="1100">
                <a:solidFill>
                  <a:srgbClr val="475569"/>
                </a:solidFill>
                <a:latin typeface="Arial"/>
              </a:defRPr>
            </a:pPr>
            <a:r>
              <a:t>• Borrel- &amp; bittergarnituur arrangement (+€25 tot €45 p.p.).</a:t>
            </a:r>
          </a:p>
          <a:p>
            <a:pPr>
              <a:spcBef>
                <a:spcPts val="800"/>
              </a:spcBef>
              <a:defRPr sz="1100">
                <a:solidFill>
                  <a:srgbClr val="475569"/>
                </a:solidFill>
                <a:latin typeface="Arial"/>
              </a:defRPr>
            </a:pPr>
            <a:r>
              <a:t>• Gepersonaliseerde TT Clinics batjes met bedrijfslogo als aandenken.</a:t>
            </a:r>
          </a:p>
          <a:p>
            <a:pPr>
              <a:spcBef>
                <a:spcPts val="800"/>
              </a:spcBef>
              <a:defRPr sz="1100">
                <a:solidFill>
                  <a:srgbClr val="475569"/>
                </a:solidFill>
                <a:latin typeface="Arial"/>
              </a:defRPr>
            </a:pPr>
            <a:r>
              <a:t>• Professionele aftermovie / fotoreportage voor interne communicatie.</a:t>
            </a:r>
          </a:p>
        </p:txBody>
      </p:sp>
      <p:sp>
        <p:nvSpPr>
          <p:cNvPr id="17" name="Rounded Rectangle 16"/>
          <p:cNvSpPr/>
          <p:nvPr/>
        </p:nvSpPr>
        <p:spPr>
          <a:xfrm>
            <a:off x="7799832" y="1783080"/>
            <a:ext cx="2788920" cy="4389120"/>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799832" y="1783080"/>
            <a:ext cx="278892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icon-chart.png"/>
          <p:cNvPicPr>
            <a:picLocks noChangeAspect="1"/>
          </p:cNvPicPr>
          <p:nvPr/>
        </p:nvPicPr>
        <p:blipFill>
          <a:blip r:embed="rId5"/>
          <a:stretch>
            <a:fillRect/>
          </a:stretch>
        </p:blipFill>
        <p:spPr>
          <a:xfrm>
            <a:off x="9811512" y="1965960"/>
            <a:ext cx="621792" cy="621792"/>
          </a:xfrm>
          <a:prstGeom prst="rect">
            <a:avLst/>
          </a:prstGeom>
        </p:spPr>
      </p:pic>
      <p:sp>
        <p:nvSpPr>
          <p:cNvPr id="20" name="TextBox 19"/>
          <p:cNvSpPr txBox="1"/>
          <p:nvPr/>
        </p:nvSpPr>
        <p:spPr>
          <a:xfrm>
            <a:off x="8028432" y="2011680"/>
            <a:ext cx="2331720" cy="4023360"/>
          </a:xfrm>
          <a:prstGeom prst="rect">
            <a:avLst/>
          </a:prstGeom>
          <a:noFill/>
        </p:spPr>
        <p:txBody>
          <a:bodyPr wrap="square" lIns="0" tIns="0">
            <a:spAutoFit/>
          </a:bodyPr>
          <a:lstStyle/>
          <a:p>
            <a:pPr>
              <a:defRPr sz="1150" b="1">
                <a:solidFill>
                  <a:srgbClr val="D95500"/>
                </a:solidFill>
                <a:latin typeface="Arial Black"/>
              </a:defRPr>
            </a:pPr>
            <a:r>
              <a:t>3. RECURRING COMPETITIES</a:t>
            </a:r>
          </a:p>
          <a:p>
            <a:pPr>
              <a:spcBef>
                <a:spcPts val="200"/>
              </a:spcBef>
              <a:defRPr sz="1050">
                <a:solidFill>
                  <a:srgbClr val="94A3B8"/>
                </a:solidFill>
                <a:latin typeface="Arial"/>
              </a:defRPr>
            </a:pPr>
            <a:r>
              <a:t>Terugkerende Omzet</a:t>
            </a:r>
          </a:p>
          <a:p>
            <a:pPr>
              <a:spcBef>
                <a:spcPts val="600"/>
              </a:spcBef>
              <a:defRPr sz="800">
                <a:solidFill>
                  <a:srgbClr val="CBD5E1"/>
                </a:solidFill>
              </a:defRPr>
            </a:pPr>
            <a:r>
              <a:t>————————————————————</a:t>
            </a:r>
          </a:p>
          <a:p>
            <a:pPr>
              <a:spcBef>
                <a:spcPts val="800"/>
              </a:spcBef>
              <a:defRPr sz="1100">
                <a:solidFill>
                  <a:srgbClr val="475569"/>
                </a:solidFill>
                <a:latin typeface="Arial"/>
              </a:defRPr>
            </a:pPr>
            <a:r>
              <a:t>• Jaarlijkse interne kantoorcompetitie: 4 kwartaalrondes met finaledag.</a:t>
            </a:r>
          </a:p>
          <a:p>
            <a:pPr>
              <a:spcBef>
                <a:spcPts val="800"/>
              </a:spcBef>
              <a:defRPr sz="1100">
                <a:solidFill>
                  <a:srgbClr val="475569"/>
                </a:solidFill>
                <a:latin typeface="Arial"/>
              </a:defRPr>
            </a:pPr>
            <a:r>
              <a:t>• Maandelijkse vitaliteitsclinic als vast onderdeel van het programma.</a:t>
            </a:r>
          </a:p>
          <a:p>
            <a:pPr>
              <a:spcBef>
                <a:spcPts val="800"/>
              </a:spcBef>
              <a:defRPr sz="1100">
                <a:solidFill>
                  <a:srgbClr val="475569"/>
                </a:solidFill>
                <a:latin typeface="Arial"/>
              </a:defRPr>
            </a:pPr>
            <a:r>
              <a:t>• Voorspelbare cashflow en langdurige relaties met vaste bedrijven.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COMMERCIËLE STRATEGIE</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Marketing &amp; Go-To-Market: Hoe Werven We Klanten?</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8</a:t>
            </a:r>
          </a:p>
        </p:txBody>
      </p:sp>
      <p:sp>
        <p:nvSpPr>
          <p:cNvPr id="9" name="Rounded Rectangle 8"/>
          <p:cNvSpPr/>
          <p:nvPr/>
        </p:nvSpPr>
        <p:spPr>
          <a:xfrm>
            <a:off x="1600200"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874520" y="1965960"/>
            <a:ext cx="3749040" cy="1810511"/>
          </a:xfrm>
          <a:prstGeom prst="rect">
            <a:avLst/>
          </a:prstGeom>
          <a:noFill/>
        </p:spPr>
        <p:txBody>
          <a:bodyPr wrap="square" lIns="0" tIns="0">
            <a:spAutoFit/>
          </a:bodyPr>
          <a:lstStyle/>
          <a:p>
            <a:pPr>
              <a:defRPr sz="1300" b="1">
                <a:solidFill>
                  <a:srgbClr val="1E293B"/>
                </a:solidFill>
                <a:latin typeface="Arial Black"/>
              </a:defRPr>
            </a:pPr>
            <a:r>
              <a:t>WEBSITE &amp; LOKALE B2B SEO</a:t>
            </a:r>
          </a:p>
          <a:p>
            <a:pPr>
              <a:spcBef>
                <a:spcPts val="100"/>
              </a:spcBef>
              <a:defRPr sz="1050">
                <a:solidFill>
                  <a:srgbClr val="D95500"/>
                </a:solidFill>
                <a:latin typeface="Arial"/>
              </a:defRPr>
            </a:pPr>
            <a:r>
              <a:t>ttclinics.nl</a:t>
            </a:r>
          </a:p>
          <a:p>
            <a:pPr>
              <a:spcBef>
                <a:spcPts val="300"/>
              </a:spcBef>
              <a:defRPr sz="1050">
                <a:solidFill>
                  <a:srgbClr val="475569"/>
                </a:solidFill>
                <a:latin typeface="Arial"/>
              </a:defRPr>
            </a:pPr>
            <a:r>
              <a:t>• Hoog scoren op 'bedrijfsuitje tafeltennis', 'sportieve teamclinic'.</a:t>
            </a:r>
          </a:p>
          <a:p>
            <a:pPr>
              <a:spcBef>
                <a:spcPts val="300"/>
              </a:spcBef>
              <a:defRPr sz="1050">
                <a:solidFill>
                  <a:srgbClr val="475569"/>
                </a:solidFill>
                <a:latin typeface="Arial"/>
              </a:defRPr>
            </a:pPr>
            <a:r>
              <a:t>• Heldere pakketprijzen en directe online offerte-aanvraag flow.</a:t>
            </a:r>
          </a:p>
          <a:p>
            <a:pPr>
              <a:spcBef>
                <a:spcPts val="300"/>
              </a:spcBef>
              <a:defRPr sz="1050">
                <a:solidFill>
                  <a:srgbClr val="475569"/>
                </a:solidFill>
                <a:latin typeface="Arial"/>
              </a:defRPr>
            </a:pPr>
            <a:r>
              <a:t>• Social proof: reviews, foto's en impressies van gespeelde clinics.</a:t>
            </a:r>
          </a:p>
        </p:txBody>
      </p:sp>
      <p:sp>
        <p:nvSpPr>
          <p:cNvPr id="11" name="Rounded Rectangle 10"/>
          <p:cNvSpPr/>
          <p:nvPr/>
        </p:nvSpPr>
        <p:spPr>
          <a:xfrm>
            <a:off x="6293815"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68135" y="1965960"/>
            <a:ext cx="3749040" cy="1810511"/>
          </a:xfrm>
          <a:prstGeom prst="rect">
            <a:avLst/>
          </a:prstGeom>
          <a:noFill/>
        </p:spPr>
        <p:txBody>
          <a:bodyPr wrap="square" lIns="0" tIns="0">
            <a:spAutoFit/>
          </a:bodyPr>
          <a:lstStyle/>
          <a:p>
            <a:pPr>
              <a:defRPr sz="1300" b="1">
                <a:solidFill>
                  <a:srgbClr val="1E293B"/>
                </a:solidFill>
                <a:latin typeface="Arial Black"/>
              </a:defRPr>
            </a:pPr>
            <a:r>
              <a:t>LINKEDIN CONTENT MARKETING</a:t>
            </a:r>
          </a:p>
          <a:p>
            <a:pPr>
              <a:spcBef>
                <a:spcPts val="100"/>
              </a:spcBef>
              <a:defRPr sz="1050">
                <a:solidFill>
                  <a:srgbClr val="D95500"/>
                </a:solidFill>
                <a:latin typeface="Arial"/>
              </a:defRPr>
            </a:pPr>
            <a:r>
              <a:t>B2B Autoriteit</a:t>
            </a:r>
          </a:p>
          <a:p>
            <a:pPr>
              <a:spcBef>
                <a:spcPts val="300"/>
              </a:spcBef>
              <a:defRPr sz="1050">
                <a:solidFill>
                  <a:srgbClr val="475569"/>
                </a:solidFill>
                <a:latin typeface="Arial"/>
              </a:defRPr>
            </a:pPr>
            <a:r>
              <a:t>• Korte video-reels van toernooien: tricks en juichende collega's.</a:t>
            </a:r>
          </a:p>
          <a:p>
            <a:pPr>
              <a:spcBef>
                <a:spcPts val="300"/>
              </a:spcBef>
              <a:defRPr sz="1050">
                <a:solidFill>
                  <a:srgbClr val="475569"/>
                </a:solidFill>
                <a:latin typeface="Arial"/>
              </a:defRPr>
            </a:pPr>
            <a:r>
              <a:t>• Artikelen over schermmoeheid, focus en vitaliteit op het werk.</a:t>
            </a:r>
          </a:p>
          <a:p>
            <a:pPr>
              <a:spcBef>
                <a:spcPts val="300"/>
              </a:spcBef>
              <a:defRPr sz="1050">
                <a:solidFill>
                  <a:srgbClr val="475569"/>
                </a:solidFill>
                <a:latin typeface="Arial"/>
              </a:defRPr>
            </a:pPr>
            <a:r>
              <a:t>• Direct contact leggen met HR-managers en Event Coördinatoren.</a:t>
            </a:r>
          </a:p>
        </p:txBody>
      </p:sp>
      <p:sp>
        <p:nvSpPr>
          <p:cNvPr id="13" name="Rounded Rectangle 12"/>
          <p:cNvSpPr/>
          <p:nvPr/>
        </p:nvSpPr>
        <p:spPr>
          <a:xfrm>
            <a:off x="1600200"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874520" y="4270247"/>
            <a:ext cx="3749040" cy="1810511"/>
          </a:xfrm>
          <a:prstGeom prst="rect">
            <a:avLst/>
          </a:prstGeom>
          <a:noFill/>
        </p:spPr>
        <p:txBody>
          <a:bodyPr wrap="square" lIns="0" tIns="0">
            <a:spAutoFit/>
          </a:bodyPr>
          <a:lstStyle/>
          <a:p>
            <a:pPr>
              <a:defRPr sz="1300" b="1">
                <a:solidFill>
                  <a:srgbClr val="1E293B"/>
                </a:solidFill>
                <a:latin typeface="Arial Black"/>
              </a:defRPr>
            </a:pPr>
            <a:r>
              <a:t>VLIEGWIEL / MOND-TOT-MOND</a:t>
            </a:r>
          </a:p>
          <a:p>
            <a:pPr>
              <a:spcBef>
                <a:spcPts val="100"/>
              </a:spcBef>
              <a:defRPr sz="1050">
                <a:solidFill>
                  <a:srgbClr val="D95500"/>
                </a:solidFill>
                <a:latin typeface="Arial"/>
              </a:defRPr>
            </a:pPr>
            <a:r>
              <a:t>Elke Clinic is een Pitch</a:t>
            </a:r>
          </a:p>
          <a:p>
            <a:pPr>
              <a:spcBef>
                <a:spcPts val="300"/>
              </a:spcBef>
              <a:defRPr sz="1050">
                <a:solidFill>
                  <a:srgbClr val="475569"/>
                </a:solidFill>
                <a:latin typeface="Arial"/>
              </a:defRPr>
            </a:pPr>
            <a:r>
              <a:t>• Deelnemers aan een clinic zijn ambassadeurs bij andere teams/bedrijven.</a:t>
            </a:r>
          </a:p>
          <a:p>
            <a:pPr>
              <a:spcBef>
                <a:spcPts val="300"/>
              </a:spcBef>
              <a:defRPr sz="1050">
                <a:solidFill>
                  <a:srgbClr val="475569"/>
                </a:solidFill>
                <a:latin typeface="Arial"/>
              </a:defRPr>
            </a:pPr>
            <a:r>
              <a:t>• Iedere clinic levert direct nieuwe doorverwijzingen op.</a:t>
            </a:r>
          </a:p>
          <a:p>
            <a:pPr>
              <a:spcBef>
                <a:spcPts val="300"/>
              </a:spcBef>
              <a:defRPr sz="1050">
                <a:solidFill>
                  <a:srgbClr val="475569"/>
                </a:solidFill>
                <a:latin typeface="Arial"/>
              </a:defRPr>
            </a:pPr>
            <a:r>
              <a:t>• Visitekaartjes met directe QR-code uitdelen na afloop van de clinic.</a:t>
            </a:r>
          </a:p>
        </p:txBody>
      </p:sp>
      <p:sp>
        <p:nvSpPr>
          <p:cNvPr id="15" name="Rounded Rectangle 14"/>
          <p:cNvSpPr/>
          <p:nvPr/>
        </p:nvSpPr>
        <p:spPr>
          <a:xfrm>
            <a:off x="6293815"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68135" y="4270247"/>
            <a:ext cx="3749040" cy="1810511"/>
          </a:xfrm>
          <a:prstGeom prst="rect">
            <a:avLst/>
          </a:prstGeom>
          <a:noFill/>
        </p:spPr>
        <p:txBody>
          <a:bodyPr wrap="square" lIns="0" tIns="0">
            <a:spAutoFit/>
          </a:bodyPr>
          <a:lstStyle/>
          <a:p>
            <a:pPr>
              <a:defRPr sz="1300" b="1">
                <a:solidFill>
                  <a:srgbClr val="1E293B"/>
                </a:solidFill>
                <a:latin typeface="Arial Black"/>
              </a:defRPr>
            </a:pPr>
            <a:r>
              <a:t>PARTNERSHIPS &amp; LOKALE CLUBS</a:t>
            </a:r>
          </a:p>
          <a:p>
            <a:pPr>
              <a:spcBef>
                <a:spcPts val="100"/>
              </a:spcBef>
              <a:defRPr sz="1050">
                <a:solidFill>
                  <a:srgbClr val="D95500"/>
                </a:solidFill>
                <a:latin typeface="Arial"/>
              </a:defRPr>
            </a:pPr>
            <a:r>
              <a:t>Netwerk</a:t>
            </a:r>
          </a:p>
          <a:p>
            <a:pPr>
              <a:spcBef>
                <a:spcPts val="300"/>
              </a:spcBef>
              <a:defRPr sz="1050">
                <a:solidFill>
                  <a:srgbClr val="475569"/>
                </a:solidFill>
                <a:latin typeface="Arial"/>
              </a:defRPr>
            </a:pPr>
            <a:r>
              <a:t>• Samenwerking met tafeltennisverenigingen voor zaalverhuur en bardiensten.</a:t>
            </a:r>
          </a:p>
          <a:p>
            <a:pPr>
              <a:spcBef>
                <a:spcPts val="300"/>
              </a:spcBef>
              <a:defRPr sz="1050">
                <a:solidFill>
                  <a:srgbClr val="475569"/>
                </a:solidFill>
                <a:latin typeface="Arial"/>
              </a:defRPr>
            </a:pPr>
            <a:r>
              <a:t>• Koppeling met cateringbedrijven voor complete dagarrangementen.</a:t>
            </a:r>
          </a:p>
          <a:p>
            <a:pPr>
              <a:spcBef>
                <a:spcPts val="300"/>
              </a:spcBef>
              <a:defRPr sz="1050">
                <a:solidFill>
                  <a:srgbClr val="475569"/>
                </a:solidFill>
                <a:latin typeface="Arial"/>
              </a:defRPr>
            </a:pPr>
            <a:r>
              <a:t>• Aanwezigheid bij lokale business clubs en netwerklunches.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OPERATIE &amp; UITVOERING</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Operationele Uitrusting &amp; Schaalbare Logistiek</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9</a:t>
            </a:r>
          </a:p>
        </p:txBody>
      </p:sp>
      <p:sp>
        <p:nvSpPr>
          <p:cNvPr id="9" name="Rounded Rectangle 8"/>
          <p:cNvSpPr/>
          <p:nvPr/>
        </p:nvSpPr>
        <p:spPr>
          <a:xfrm>
            <a:off x="1600200"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874520" y="1965960"/>
            <a:ext cx="3749040" cy="1810511"/>
          </a:xfrm>
          <a:prstGeom prst="rect">
            <a:avLst/>
          </a:prstGeom>
          <a:noFill/>
        </p:spPr>
        <p:txBody>
          <a:bodyPr wrap="square" lIns="0" tIns="0">
            <a:spAutoFit/>
          </a:bodyPr>
          <a:lstStyle/>
          <a:p>
            <a:pPr>
              <a:defRPr sz="1300" b="1">
                <a:solidFill>
                  <a:srgbClr val="D95500"/>
                </a:solidFill>
                <a:latin typeface="Arial Black"/>
              </a:defRPr>
            </a:pPr>
            <a:r>
              <a:t>PROFESSIONELE UITRUSTING</a:t>
            </a:r>
          </a:p>
          <a:p>
            <a:pPr>
              <a:spcBef>
                <a:spcPts val="100"/>
              </a:spcBef>
              <a:defRPr sz="1050">
                <a:solidFill>
                  <a:srgbClr val="94A3B8"/>
                </a:solidFill>
                <a:latin typeface="Arial"/>
              </a:defRPr>
            </a:pPr>
            <a:r>
              <a:t>Wedstrijdklasse Materiaal</a:t>
            </a:r>
          </a:p>
          <a:p>
            <a:pPr>
              <a:spcBef>
                <a:spcPts val="300"/>
              </a:spcBef>
              <a:defRPr sz="1050">
                <a:solidFill>
                  <a:srgbClr val="475569"/>
                </a:solidFill>
                <a:latin typeface="Arial"/>
              </a:defRPr>
            </a:pPr>
            <a:r>
              <a:t>• Mobiele ITTF-wedstrijdtafels en mobiele netsets.</a:t>
            </a:r>
          </a:p>
          <a:p>
            <a:pPr>
              <a:spcBef>
                <a:spcPts val="300"/>
              </a:spcBef>
              <a:defRPr sz="1050">
                <a:solidFill>
                  <a:srgbClr val="475569"/>
                </a:solidFill>
                <a:latin typeface="Arial"/>
              </a:defRPr>
            </a:pPr>
            <a:r>
              <a:t>• Trainingsbatjes met professionele rubbers (controle en effect).</a:t>
            </a:r>
          </a:p>
          <a:p>
            <a:pPr>
              <a:spcBef>
                <a:spcPts val="300"/>
              </a:spcBef>
              <a:defRPr sz="1050">
                <a:solidFill>
                  <a:srgbClr val="475569"/>
                </a:solidFill>
                <a:latin typeface="Arial"/>
              </a:defRPr>
            </a:pPr>
            <a:r>
              <a:t>• Officiële 3-sterren wedstrijdballen met TT Clinics opdruk.</a:t>
            </a:r>
          </a:p>
          <a:p>
            <a:pPr>
              <a:spcBef>
                <a:spcPts val="300"/>
              </a:spcBef>
              <a:defRPr sz="1050">
                <a:solidFill>
                  <a:srgbClr val="475569"/>
                </a:solidFill>
                <a:latin typeface="Arial"/>
              </a:defRPr>
            </a:pPr>
            <a:r>
              <a:t>• Gepersonaliseerde wisseltrofeeën en toernooimedailles.</a:t>
            </a:r>
          </a:p>
        </p:txBody>
      </p:sp>
      <p:sp>
        <p:nvSpPr>
          <p:cNvPr id="11" name="Rounded Rectangle 10"/>
          <p:cNvSpPr/>
          <p:nvPr/>
        </p:nvSpPr>
        <p:spPr>
          <a:xfrm>
            <a:off x="6293815" y="1783080"/>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68135" y="1965960"/>
            <a:ext cx="3749040" cy="1810511"/>
          </a:xfrm>
          <a:prstGeom prst="rect">
            <a:avLst/>
          </a:prstGeom>
          <a:noFill/>
        </p:spPr>
        <p:txBody>
          <a:bodyPr wrap="square" lIns="0" tIns="0">
            <a:spAutoFit/>
          </a:bodyPr>
          <a:lstStyle/>
          <a:p>
            <a:pPr>
              <a:defRPr sz="1300" b="1">
                <a:solidFill>
                  <a:srgbClr val="D95500"/>
                </a:solidFill>
                <a:latin typeface="Arial Black"/>
              </a:defRPr>
            </a:pPr>
            <a:r>
              <a:t>LOCATIE FLEXIBILITEIT</a:t>
            </a:r>
          </a:p>
          <a:p>
            <a:pPr>
              <a:spcBef>
                <a:spcPts val="100"/>
              </a:spcBef>
              <a:defRPr sz="1050">
                <a:solidFill>
                  <a:srgbClr val="94A3B8"/>
                </a:solidFill>
                <a:latin typeface="Arial"/>
              </a:defRPr>
            </a:pPr>
            <a:r>
              <a:t>Overal Speelklaar</a:t>
            </a:r>
          </a:p>
          <a:p>
            <a:pPr>
              <a:spcBef>
                <a:spcPts val="300"/>
              </a:spcBef>
              <a:defRPr sz="1050">
                <a:solidFill>
                  <a:srgbClr val="475569"/>
                </a:solidFill>
                <a:latin typeface="Arial"/>
              </a:defRPr>
            </a:pPr>
            <a:r>
              <a:t>• Kantoor: In 20 minuten transformeren we elke kantine tot arena.</a:t>
            </a:r>
          </a:p>
          <a:p>
            <a:pPr>
              <a:spcBef>
                <a:spcPts val="300"/>
              </a:spcBef>
              <a:defRPr sz="1050">
                <a:solidFill>
                  <a:srgbClr val="475569"/>
                </a:solidFill>
                <a:latin typeface="Arial"/>
              </a:defRPr>
            </a:pPr>
            <a:r>
              <a:t>• Sportaccommodaties: Vaste zalen incl. douches en afsluitende borrel.</a:t>
            </a:r>
          </a:p>
          <a:p>
            <a:pPr>
              <a:spcBef>
                <a:spcPts val="300"/>
              </a:spcBef>
              <a:defRPr sz="1050">
                <a:solidFill>
                  <a:srgbClr val="475569"/>
                </a:solidFill>
                <a:latin typeface="Arial"/>
              </a:defRPr>
            </a:pPr>
            <a:r>
              <a:t>• Outdoor: Bij mooi weer op buitenpleinen of dakterrassen.</a:t>
            </a:r>
          </a:p>
        </p:txBody>
      </p:sp>
      <p:sp>
        <p:nvSpPr>
          <p:cNvPr id="13" name="Rounded Rectangle 12"/>
          <p:cNvSpPr/>
          <p:nvPr/>
        </p:nvSpPr>
        <p:spPr>
          <a:xfrm>
            <a:off x="1600200"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874520" y="4270247"/>
            <a:ext cx="3749040" cy="1810511"/>
          </a:xfrm>
          <a:prstGeom prst="rect">
            <a:avLst/>
          </a:prstGeom>
          <a:noFill/>
        </p:spPr>
        <p:txBody>
          <a:bodyPr wrap="square" lIns="0" tIns="0">
            <a:spAutoFit/>
          </a:bodyPr>
          <a:lstStyle/>
          <a:p>
            <a:pPr>
              <a:defRPr sz="1300" b="1">
                <a:solidFill>
                  <a:srgbClr val="D95500"/>
                </a:solidFill>
                <a:latin typeface="Arial Black"/>
              </a:defRPr>
            </a:pPr>
            <a:r>
              <a:t>SCHAALBAAR TRAINERSMODEL</a:t>
            </a:r>
          </a:p>
          <a:p>
            <a:pPr>
              <a:spcBef>
                <a:spcPts val="100"/>
              </a:spcBef>
              <a:defRPr sz="1050">
                <a:solidFill>
                  <a:srgbClr val="94A3B8"/>
                </a:solidFill>
                <a:latin typeface="Arial"/>
              </a:defRPr>
            </a:pPr>
            <a:r>
              <a:t>Capaciteit Uitbreiden</a:t>
            </a:r>
          </a:p>
          <a:p>
            <a:pPr>
              <a:spcBef>
                <a:spcPts val="300"/>
              </a:spcBef>
              <a:defRPr sz="1050">
                <a:solidFill>
                  <a:srgbClr val="475569"/>
                </a:solidFill>
                <a:latin typeface="Arial"/>
              </a:defRPr>
            </a:pPr>
            <a:r>
              <a:t>• Edward Westhoff als hoofdtrainer en het vertrouwde gezicht.</a:t>
            </a:r>
          </a:p>
          <a:p>
            <a:pPr>
              <a:spcBef>
                <a:spcPts val="300"/>
              </a:spcBef>
              <a:defRPr sz="1050">
                <a:solidFill>
                  <a:srgbClr val="475569"/>
                </a:solidFill>
                <a:latin typeface="Arial"/>
              </a:defRPr>
            </a:pPr>
            <a:r>
              <a:t>• Pool van ervaren competitiespelers voor grotere groepen.</a:t>
            </a:r>
          </a:p>
          <a:p>
            <a:pPr>
              <a:spcBef>
                <a:spcPts val="300"/>
              </a:spcBef>
              <a:defRPr sz="1050">
                <a:solidFill>
                  <a:srgbClr val="475569"/>
                </a:solidFill>
                <a:latin typeface="Arial"/>
              </a:defRPr>
            </a:pPr>
            <a:r>
              <a:t>• Standaard clinic-draaiboek garandeert consistente kwaliteit.</a:t>
            </a:r>
          </a:p>
        </p:txBody>
      </p:sp>
      <p:sp>
        <p:nvSpPr>
          <p:cNvPr id="15" name="Rounded Rectangle 14"/>
          <p:cNvSpPr/>
          <p:nvPr/>
        </p:nvSpPr>
        <p:spPr>
          <a:xfrm>
            <a:off x="6293815" y="4087367"/>
            <a:ext cx="4297680" cy="2084831"/>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68135" y="4270247"/>
            <a:ext cx="3749040" cy="1810511"/>
          </a:xfrm>
          <a:prstGeom prst="rect">
            <a:avLst/>
          </a:prstGeom>
          <a:noFill/>
        </p:spPr>
        <p:txBody>
          <a:bodyPr wrap="square" lIns="0" tIns="0">
            <a:spAutoFit/>
          </a:bodyPr>
          <a:lstStyle/>
          <a:p>
            <a:pPr>
              <a:defRPr sz="1300" b="1">
                <a:solidFill>
                  <a:srgbClr val="D95500"/>
                </a:solidFill>
                <a:latin typeface="Arial Black"/>
              </a:defRPr>
            </a:pPr>
            <a:r>
              <a:t>KLANTREIS &amp; ONTZORGING</a:t>
            </a:r>
          </a:p>
          <a:p>
            <a:pPr>
              <a:spcBef>
                <a:spcPts val="100"/>
              </a:spcBef>
              <a:defRPr sz="1050">
                <a:solidFill>
                  <a:srgbClr val="94A3B8"/>
                </a:solidFill>
                <a:latin typeface="Arial"/>
              </a:defRPr>
            </a:pPr>
            <a:r>
              <a:t>Van Aanvraag tot Trofee</a:t>
            </a:r>
          </a:p>
          <a:p>
            <a:pPr>
              <a:spcBef>
                <a:spcPts val="300"/>
              </a:spcBef>
              <a:defRPr sz="1050">
                <a:solidFill>
                  <a:srgbClr val="475569"/>
                </a:solidFill>
                <a:latin typeface="Arial"/>
              </a:defRPr>
            </a:pPr>
            <a:r>
              <a:t>• Binnen 24 uur persoonlijk contact en heldere offerte op maat.</a:t>
            </a:r>
          </a:p>
          <a:p>
            <a:pPr>
              <a:spcBef>
                <a:spcPts val="300"/>
              </a:spcBef>
              <a:defRPr sz="1050">
                <a:solidFill>
                  <a:srgbClr val="475569"/>
                </a:solidFill>
                <a:latin typeface="Arial"/>
              </a:defRPr>
            </a:pPr>
            <a:r>
              <a:t>• Voorbereiding: Inventarisatie van ruimte en teamwensen.</a:t>
            </a:r>
          </a:p>
          <a:p>
            <a:pPr>
              <a:spcBef>
                <a:spcPts val="300"/>
              </a:spcBef>
              <a:defRPr sz="1050">
                <a:solidFill>
                  <a:srgbClr val="475569"/>
                </a:solidFill>
                <a:latin typeface="Arial"/>
              </a:defRPr>
            </a:pPr>
            <a:r>
              <a:t>• Uitvoering: Complete toernooileiding, muziek en prijsuitreiking.</a:t>
            </a:r>
          </a:p>
          <a:p>
            <a:pPr>
              <a:spcBef>
                <a:spcPts val="300"/>
              </a:spcBef>
              <a:defRPr sz="1050">
                <a:solidFill>
                  <a:srgbClr val="475569"/>
                </a:solidFill>
                <a:latin typeface="Arial"/>
              </a:defRPr>
            </a:pPr>
            <a:r>
              <a:t>• Nazorg: Foto's toesturen en evaluatie voor vervolgclinic.</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GROEIPAD &amp; DOELEN</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Financiële Roadmap &amp; Mijlpalen 2026 - 2028</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10</a:t>
            </a:r>
          </a:p>
        </p:txBody>
      </p:sp>
      <p:sp>
        <p:nvSpPr>
          <p:cNvPr id="9" name="Rounded Rectangle 8"/>
          <p:cNvSpPr/>
          <p:nvPr/>
        </p:nvSpPr>
        <p:spPr>
          <a:xfrm>
            <a:off x="1600200" y="1783080"/>
            <a:ext cx="2788920" cy="4389120"/>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con-location.png"/>
          <p:cNvPicPr>
            <a:picLocks noChangeAspect="1"/>
          </p:cNvPicPr>
          <p:nvPr/>
        </p:nvPicPr>
        <p:blipFill>
          <a:blip r:embed="rId3"/>
          <a:stretch>
            <a:fillRect/>
          </a:stretch>
        </p:blipFill>
        <p:spPr>
          <a:xfrm>
            <a:off x="3611880" y="1965960"/>
            <a:ext cx="621792" cy="621792"/>
          </a:xfrm>
          <a:prstGeom prst="rect">
            <a:avLst/>
          </a:prstGeom>
        </p:spPr>
      </p:pic>
      <p:sp>
        <p:nvSpPr>
          <p:cNvPr id="11" name="TextBox 10"/>
          <p:cNvSpPr txBox="1"/>
          <p:nvPr/>
        </p:nvSpPr>
        <p:spPr>
          <a:xfrm>
            <a:off x="1828800" y="2011680"/>
            <a:ext cx="2331720" cy="4023360"/>
          </a:xfrm>
          <a:prstGeom prst="rect">
            <a:avLst/>
          </a:prstGeom>
          <a:noFill/>
        </p:spPr>
        <p:txBody>
          <a:bodyPr wrap="square" lIns="0" tIns="0">
            <a:spAutoFit/>
          </a:bodyPr>
          <a:lstStyle/>
          <a:p>
            <a:pPr>
              <a:defRPr sz="1200" b="1">
                <a:solidFill>
                  <a:srgbClr val="1E293B"/>
                </a:solidFill>
                <a:latin typeface="Arial Black"/>
              </a:defRPr>
            </a:pPr>
            <a:r>
              <a:t>FASE 1: 2026</a:t>
            </a:r>
          </a:p>
          <a:p>
            <a:pPr>
              <a:spcBef>
                <a:spcPts val="200"/>
              </a:spcBef>
              <a:defRPr sz="1400" b="1">
                <a:solidFill>
                  <a:srgbClr val="111827"/>
                </a:solidFill>
                <a:latin typeface="Arial Black"/>
              </a:defRPr>
            </a:pPr>
            <a:r>
              <a:t>Fundament &amp; Tractie</a:t>
            </a:r>
          </a:p>
          <a:p>
            <a:pPr>
              <a:spcBef>
                <a:spcPts val="400"/>
              </a:spcBef>
              <a:defRPr sz="1300" b="1">
                <a:solidFill>
                  <a:srgbClr val="FF6B00"/>
                </a:solidFill>
                <a:latin typeface="Arial Black"/>
              </a:defRPr>
            </a:pPr>
            <a:r>
              <a:t>Omzetdoel: €25.000 - €35.000</a:t>
            </a:r>
          </a:p>
          <a:p>
            <a:pPr>
              <a:spcBef>
                <a:spcPts val="600"/>
              </a:spcBef>
              <a:defRPr sz="800">
                <a:solidFill>
                  <a:srgbClr val="CBD5E1"/>
                </a:solidFill>
              </a:defRPr>
            </a:pPr>
            <a:r>
              <a:t>————————————————————</a:t>
            </a:r>
          </a:p>
          <a:p>
            <a:pPr>
              <a:spcBef>
                <a:spcPts val="600"/>
              </a:spcBef>
              <a:defRPr sz="1100">
                <a:solidFill>
                  <a:srgbClr val="475569"/>
                </a:solidFill>
                <a:latin typeface="Arial"/>
              </a:defRPr>
            </a:pPr>
            <a:r>
              <a:t>✓ 40 - 50 Clinics verzorgen.</a:t>
            </a:r>
          </a:p>
          <a:p>
            <a:pPr>
              <a:spcBef>
                <a:spcPts val="600"/>
              </a:spcBef>
              <a:defRPr sz="1100">
                <a:solidFill>
                  <a:srgbClr val="475569"/>
                </a:solidFill>
                <a:latin typeface="Arial"/>
              </a:defRPr>
            </a:pPr>
            <a:r>
              <a:t>✓ Conversiegerichte website &amp; leadmachine live.</a:t>
            </a:r>
          </a:p>
          <a:p>
            <a:pPr>
              <a:spcBef>
                <a:spcPts val="600"/>
              </a:spcBef>
              <a:defRPr sz="1100">
                <a:solidFill>
                  <a:srgbClr val="475569"/>
                </a:solidFill>
                <a:latin typeface="Arial"/>
              </a:defRPr>
            </a:pPr>
            <a:r>
              <a:t>✓ Eerste 5 vaste corporate accounts binnenhalen.</a:t>
            </a:r>
          </a:p>
          <a:p>
            <a:pPr>
              <a:spcBef>
                <a:spcPts val="600"/>
              </a:spcBef>
              <a:defRPr sz="1100">
                <a:solidFill>
                  <a:srgbClr val="475569"/>
                </a:solidFill>
                <a:latin typeface="Arial"/>
              </a:defRPr>
            </a:pPr>
            <a:r>
              <a:t>✓ Focus op regio Randstad / Midden-Nederland.</a:t>
            </a:r>
          </a:p>
          <a:p>
            <a:pPr>
              <a:spcBef>
                <a:spcPts val="600"/>
              </a:spcBef>
              <a:defRPr sz="1100">
                <a:solidFill>
                  <a:srgbClr val="475569"/>
                </a:solidFill>
                <a:latin typeface="Arial"/>
              </a:defRPr>
            </a:pPr>
            <a:r>
              <a:t>✓ Klanttevredenheidsscore &gt; 9.0.</a:t>
            </a:r>
          </a:p>
        </p:txBody>
      </p:sp>
      <p:sp>
        <p:nvSpPr>
          <p:cNvPr id="12" name="Rounded Rectangle 11"/>
          <p:cNvSpPr/>
          <p:nvPr/>
        </p:nvSpPr>
        <p:spPr>
          <a:xfrm>
            <a:off x="4700016" y="1783080"/>
            <a:ext cx="2788920" cy="4389120"/>
          </a:xfrm>
          <a:prstGeom prst="roundRect">
            <a:avLst/>
          </a:prstGeom>
          <a:solidFill>
            <a:srgbClr val="FFF8F2"/>
          </a:solidFill>
          <a:ln w="15240">
            <a:solidFill>
              <a:srgbClr val="FF6B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700016" y="1783080"/>
            <a:ext cx="278892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icon-chart.png"/>
          <p:cNvPicPr>
            <a:picLocks noChangeAspect="1"/>
          </p:cNvPicPr>
          <p:nvPr/>
        </p:nvPicPr>
        <p:blipFill>
          <a:blip r:embed="rId4"/>
          <a:stretch>
            <a:fillRect/>
          </a:stretch>
        </p:blipFill>
        <p:spPr>
          <a:xfrm>
            <a:off x="6711696" y="1965960"/>
            <a:ext cx="621792" cy="621792"/>
          </a:xfrm>
          <a:prstGeom prst="rect">
            <a:avLst/>
          </a:prstGeom>
        </p:spPr>
      </p:pic>
      <p:sp>
        <p:nvSpPr>
          <p:cNvPr id="15" name="TextBox 14"/>
          <p:cNvSpPr txBox="1"/>
          <p:nvPr/>
        </p:nvSpPr>
        <p:spPr>
          <a:xfrm>
            <a:off x="4928616" y="2011680"/>
            <a:ext cx="2331720" cy="4023360"/>
          </a:xfrm>
          <a:prstGeom prst="rect">
            <a:avLst/>
          </a:prstGeom>
          <a:noFill/>
        </p:spPr>
        <p:txBody>
          <a:bodyPr wrap="square" lIns="0" tIns="0">
            <a:spAutoFit/>
          </a:bodyPr>
          <a:lstStyle/>
          <a:p>
            <a:pPr>
              <a:defRPr sz="1200" b="1">
                <a:solidFill>
                  <a:srgbClr val="D95500"/>
                </a:solidFill>
                <a:latin typeface="Arial Black"/>
              </a:defRPr>
            </a:pPr>
            <a:r>
              <a:t>FASE 2: 2027</a:t>
            </a:r>
          </a:p>
          <a:p>
            <a:pPr>
              <a:spcBef>
                <a:spcPts val="200"/>
              </a:spcBef>
              <a:defRPr sz="1400" b="1">
                <a:solidFill>
                  <a:srgbClr val="111827"/>
                </a:solidFill>
                <a:latin typeface="Arial Black"/>
              </a:defRPr>
            </a:pPr>
            <a:r>
              <a:t>Opschaling &amp; Abonnementen</a:t>
            </a:r>
          </a:p>
          <a:p>
            <a:pPr>
              <a:spcBef>
                <a:spcPts val="400"/>
              </a:spcBef>
              <a:defRPr sz="1300" b="1">
                <a:solidFill>
                  <a:srgbClr val="FF6B00"/>
                </a:solidFill>
                <a:latin typeface="Arial Black"/>
              </a:defRPr>
            </a:pPr>
            <a:r>
              <a:t>Omzetdoel: €60.000 - €75.000</a:t>
            </a:r>
          </a:p>
          <a:p>
            <a:pPr>
              <a:spcBef>
                <a:spcPts val="600"/>
              </a:spcBef>
              <a:defRPr sz="800">
                <a:solidFill>
                  <a:srgbClr val="CBD5E1"/>
                </a:solidFill>
              </a:defRPr>
            </a:pPr>
            <a:r>
              <a:t>————————————————————</a:t>
            </a:r>
          </a:p>
          <a:p>
            <a:pPr>
              <a:spcBef>
                <a:spcPts val="600"/>
              </a:spcBef>
              <a:defRPr sz="1100">
                <a:solidFill>
                  <a:srgbClr val="475569"/>
                </a:solidFill>
                <a:latin typeface="Arial"/>
              </a:defRPr>
            </a:pPr>
            <a:r>
              <a:t>✓ 80 - 100 Clinics per jaar.</a:t>
            </a:r>
          </a:p>
          <a:p>
            <a:pPr>
              <a:spcBef>
                <a:spcPts val="600"/>
              </a:spcBef>
              <a:defRPr sz="1100">
                <a:solidFill>
                  <a:srgbClr val="475569"/>
                </a:solidFill>
                <a:latin typeface="Arial"/>
              </a:defRPr>
            </a:pPr>
            <a:r>
              <a:t>✓ Uitrol terugkerende bedrijfscompetities.</a:t>
            </a:r>
          </a:p>
          <a:p>
            <a:pPr>
              <a:spcBef>
                <a:spcPts val="600"/>
              </a:spcBef>
              <a:defRPr sz="1100">
                <a:solidFill>
                  <a:srgbClr val="475569"/>
                </a:solidFill>
                <a:latin typeface="Arial"/>
              </a:defRPr>
            </a:pPr>
            <a:r>
              <a:t>✓ Aanstellen van 2e trainer voor piekperiodes.</a:t>
            </a:r>
          </a:p>
          <a:p>
            <a:pPr>
              <a:spcBef>
                <a:spcPts val="600"/>
              </a:spcBef>
              <a:defRPr sz="1100">
                <a:solidFill>
                  <a:srgbClr val="475569"/>
                </a:solidFill>
                <a:latin typeface="Arial"/>
              </a:defRPr>
            </a:pPr>
            <a:r>
              <a:t>✓ Partnerships met 3 landelijke evenementenbureaus.</a:t>
            </a:r>
          </a:p>
          <a:p>
            <a:pPr>
              <a:spcBef>
                <a:spcPts val="600"/>
              </a:spcBef>
              <a:defRPr sz="1100">
                <a:solidFill>
                  <a:srgbClr val="475569"/>
                </a:solidFill>
                <a:latin typeface="Arial"/>
              </a:defRPr>
            </a:pPr>
            <a:r>
              <a:t>✓ Introductie custom batjes met bedrijfslogo.</a:t>
            </a:r>
          </a:p>
        </p:txBody>
      </p:sp>
      <p:sp>
        <p:nvSpPr>
          <p:cNvPr id="16" name="Rounded Rectangle 15"/>
          <p:cNvSpPr/>
          <p:nvPr/>
        </p:nvSpPr>
        <p:spPr>
          <a:xfrm>
            <a:off x="7799832" y="1783080"/>
            <a:ext cx="2788920" cy="4389120"/>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icon-trophy.png"/>
          <p:cNvPicPr>
            <a:picLocks noChangeAspect="1"/>
          </p:cNvPicPr>
          <p:nvPr/>
        </p:nvPicPr>
        <p:blipFill>
          <a:blip r:embed="rId5"/>
          <a:stretch>
            <a:fillRect/>
          </a:stretch>
        </p:blipFill>
        <p:spPr>
          <a:xfrm>
            <a:off x="9811512" y="1965960"/>
            <a:ext cx="621792" cy="621792"/>
          </a:xfrm>
          <a:prstGeom prst="rect">
            <a:avLst/>
          </a:prstGeom>
        </p:spPr>
      </p:pic>
      <p:sp>
        <p:nvSpPr>
          <p:cNvPr id="18" name="TextBox 17"/>
          <p:cNvSpPr txBox="1"/>
          <p:nvPr/>
        </p:nvSpPr>
        <p:spPr>
          <a:xfrm>
            <a:off x="8028432" y="2011680"/>
            <a:ext cx="2331720" cy="4023360"/>
          </a:xfrm>
          <a:prstGeom prst="rect">
            <a:avLst/>
          </a:prstGeom>
          <a:noFill/>
        </p:spPr>
        <p:txBody>
          <a:bodyPr wrap="square" lIns="0" tIns="0">
            <a:spAutoFit/>
          </a:bodyPr>
          <a:lstStyle/>
          <a:p>
            <a:pPr>
              <a:defRPr sz="1200" b="1">
                <a:solidFill>
                  <a:srgbClr val="1E293B"/>
                </a:solidFill>
                <a:latin typeface="Arial Black"/>
              </a:defRPr>
            </a:pPr>
            <a:r>
              <a:t>FASE 3: 2028</a:t>
            </a:r>
          </a:p>
          <a:p>
            <a:pPr>
              <a:spcBef>
                <a:spcPts val="200"/>
              </a:spcBef>
              <a:defRPr sz="1400" b="1">
                <a:solidFill>
                  <a:srgbClr val="111827"/>
                </a:solidFill>
                <a:latin typeface="Arial Black"/>
              </a:defRPr>
            </a:pPr>
            <a:r>
              <a:t>Landelijke Autoriteit</a:t>
            </a:r>
          </a:p>
          <a:p>
            <a:pPr>
              <a:spcBef>
                <a:spcPts val="400"/>
              </a:spcBef>
              <a:defRPr sz="1300" b="1">
                <a:solidFill>
                  <a:srgbClr val="FF6B00"/>
                </a:solidFill>
                <a:latin typeface="Arial Black"/>
              </a:defRPr>
            </a:pPr>
            <a:r>
              <a:t>Omzetdoel: €100.000+</a:t>
            </a:r>
          </a:p>
          <a:p>
            <a:pPr>
              <a:spcBef>
                <a:spcPts val="600"/>
              </a:spcBef>
              <a:defRPr sz="800">
                <a:solidFill>
                  <a:srgbClr val="CBD5E1"/>
                </a:solidFill>
              </a:defRPr>
            </a:pPr>
            <a:r>
              <a:t>————————————————————</a:t>
            </a:r>
          </a:p>
          <a:p>
            <a:pPr>
              <a:spcBef>
                <a:spcPts val="600"/>
              </a:spcBef>
              <a:defRPr sz="1100">
                <a:solidFill>
                  <a:srgbClr val="475569"/>
                </a:solidFill>
                <a:latin typeface="Arial"/>
              </a:defRPr>
            </a:pPr>
            <a:r>
              <a:t>✓ 150+ Clinics &amp; toernooien per jaar.</a:t>
            </a:r>
          </a:p>
          <a:p>
            <a:pPr>
              <a:spcBef>
                <a:spcPts val="600"/>
              </a:spcBef>
              <a:defRPr sz="1100">
                <a:solidFill>
                  <a:srgbClr val="475569"/>
                </a:solidFill>
                <a:latin typeface="Arial"/>
              </a:defRPr>
            </a:pPr>
            <a:r>
              <a:t>✓ Vaste vitaliteitspartner voor 20+ corporate klanten.</a:t>
            </a:r>
          </a:p>
          <a:p>
            <a:pPr>
              <a:spcBef>
                <a:spcPts val="600"/>
              </a:spcBef>
              <a:defRPr sz="1100">
                <a:solidFill>
                  <a:srgbClr val="475569"/>
                </a:solidFill>
                <a:latin typeface="Arial"/>
              </a:defRPr>
            </a:pPr>
            <a:r>
              <a:t>✓ Landelijke dekking met gecertificeerde trainers.</a:t>
            </a:r>
          </a:p>
          <a:p>
            <a:pPr>
              <a:spcBef>
                <a:spcPts val="600"/>
              </a:spcBef>
              <a:defRPr sz="1100">
                <a:solidFill>
                  <a:srgbClr val="475569"/>
                </a:solidFill>
                <a:latin typeface="Arial"/>
              </a:defRPr>
            </a:pPr>
            <a:r>
              <a:t>✓ Eigen TT Clinics Bedrijfscompetitie Trophy Finale.</a:t>
            </a:r>
          </a:p>
          <a:p>
            <a:pPr>
              <a:spcBef>
                <a:spcPts val="600"/>
              </a:spcBef>
              <a:defRPr sz="1100">
                <a:solidFill>
                  <a:srgbClr val="475569"/>
                </a:solidFill>
                <a:latin typeface="Arial"/>
              </a:defRPr>
            </a:pPr>
            <a:r>
              <a:t>✓ Gevestigde A-merkpositie in bedrijfsvitaliteit.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784848"/>
            <a:ext cx="12191695"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lockup-header.png"/>
          <p:cNvPicPr>
            <a:picLocks noChangeAspect="1"/>
          </p:cNvPicPr>
          <p:nvPr/>
        </p:nvPicPr>
        <p:blipFill>
          <a:blip r:embed="rId2"/>
          <a:stretch>
            <a:fillRect/>
          </a:stretch>
        </p:blipFill>
        <p:spPr>
          <a:xfrm>
            <a:off x="8458200" y="384048"/>
            <a:ext cx="2128746" cy="777240"/>
          </a:xfrm>
          <a:prstGeom prst="rect">
            <a:avLst/>
          </a:prstGeom>
        </p:spPr>
      </p:pic>
      <p:sp>
        <p:nvSpPr>
          <p:cNvPr id="5" name="TextBox 4"/>
          <p:cNvSpPr txBox="1"/>
          <p:nvPr/>
        </p:nvSpPr>
        <p:spPr>
          <a:xfrm>
            <a:off x="1600200" y="438912"/>
            <a:ext cx="6583680" cy="320040"/>
          </a:xfrm>
          <a:prstGeom prst="rect">
            <a:avLst/>
          </a:prstGeom>
          <a:noFill/>
        </p:spPr>
        <p:txBody>
          <a:bodyPr wrap="square" lIns="0" tIns="0" rIns="0" bIns="0">
            <a:spAutoFit/>
          </a:bodyPr>
          <a:lstStyle/>
          <a:p>
            <a:pPr>
              <a:defRPr sz="1150" b="1">
                <a:solidFill>
                  <a:srgbClr val="D95500"/>
                </a:solidFill>
                <a:latin typeface="Arial Black"/>
              </a:defRPr>
            </a:pPr>
            <a:r>
              <a:t>CONCLUSIE &amp; SAMENWERKING</a:t>
            </a:r>
          </a:p>
        </p:txBody>
      </p:sp>
      <p:sp>
        <p:nvSpPr>
          <p:cNvPr id="6" name="TextBox 5"/>
          <p:cNvSpPr txBox="1"/>
          <p:nvPr/>
        </p:nvSpPr>
        <p:spPr>
          <a:xfrm>
            <a:off x="1600200" y="749808"/>
            <a:ext cx="6675120" cy="731520"/>
          </a:xfrm>
          <a:prstGeom prst="rect">
            <a:avLst/>
          </a:prstGeom>
          <a:noFill/>
        </p:spPr>
        <p:txBody>
          <a:bodyPr wrap="square" lIns="0" tIns="0" rIns="0" bIns="0">
            <a:spAutoFit/>
          </a:bodyPr>
          <a:lstStyle/>
          <a:p>
            <a:pPr>
              <a:defRPr sz="2600" b="1">
                <a:solidFill>
                  <a:srgbClr val="111827"/>
                </a:solidFill>
                <a:latin typeface="Arial Black"/>
              </a:defRPr>
            </a:pPr>
            <a:r>
              <a:t>Klaar Voor Meer Energie Op De Werkvloer?</a:t>
            </a:r>
          </a:p>
        </p:txBody>
      </p:sp>
      <p:sp>
        <p:nvSpPr>
          <p:cNvPr id="7" name="Rectangle 6"/>
          <p:cNvSpPr/>
          <p:nvPr/>
        </p:nvSpPr>
        <p:spPr>
          <a:xfrm>
            <a:off x="1600200" y="1536192"/>
            <a:ext cx="4389120" cy="41148"/>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00200" y="6291072"/>
            <a:ext cx="8991295" cy="274320"/>
          </a:xfrm>
          <a:prstGeom prst="rect">
            <a:avLst/>
          </a:prstGeom>
          <a:noFill/>
        </p:spPr>
        <p:txBody>
          <a:bodyPr wrap="none" lIns="0" tIns="0" rIns="0" bIns="0">
            <a:spAutoFit/>
          </a:bodyPr>
          <a:lstStyle/>
          <a:p>
            <a:pPr>
              <a:defRPr sz="950">
                <a:solidFill>
                  <a:srgbClr val="94A3B8"/>
                </a:solidFill>
                <a:latin typeface="Arial"/>
              </a:defRPr>
            </a:pPr>
            <a:r>
              <a:t>TT Clinics  ·  Bedrijfsplan 2026-2028  ·  Edward Westhoff  |  Slide 11</a:t>
            </a:r>
          </a:p>
        </p:txBody>
      </p:sp>
      <p:sp>
        <p:nvSpPr>
          <p:cNvPr id="9" name="Rounded Rectangle 8"/>
          <p:cNvSpPr/>
          <p:nvPr/>
        </p:nvSpPr>
        <p:spPr>
          <a:xfrm>
            <a:off x="1600200" y="1783080"/>
            <a:ext cx="5852160" cy="4389120"/>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600200" y="1783080"/>
            <a:ext cx="585216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hero-photo.jpg"/>
          <p:cNvPicPr>
            <a:picLocks noChangeAspect="1"/>
          </p:cNvPicPr>
          <p:nvPr/>
        </p:nvPicPr>
        <p:blipFill>
          <a:blip r:embed="rId3"/>
          <a:stretch>
            <a:fillRect/>
          </a:stretch>
        </p:blipFill>
        <p:spPr>
          <a:xfrm>
            <a:off x="1920240" y="2148840"/>
            <a:ext cx="2331720" cy="1741959"/>
          </a:xfrm>
          <a:prstGeom prst="rect">
            <a:avLst/>
          </a:prstGeom>
        </p:spPr>
      </p:pic>
      <p:sp>
        <p:nvSpPr>
          <p:cNvPr id="12" name="TextBox 11"/>
          <p:cNvSpPr txBox="1"/>
          <p:nvPr/>
        </p:nvSpPr>
        <p:spPr>
          <a:xfrm>
            <a:off x="4480560" y="2011680"/>
            <a:ext cx="2788920" cy="4023360"/>
          </a:xfrm>
          <a:prstGeom prst="rect">
            <a:avLst/>
          </a:prstGeom>
          <a:noFill/>
        </p:spPr>
        <p:txBody>
          <a:bodyPr wrap="square" lIns="0" tIns="0">
            <a:spAutoFit/>
          </a:bodyPr>
          <a:lstStyle/>
          <a:p>
            <a:pPr>
              <a:defRPr sz="2200" b="1">
                <a:solidFill>
                  <a:srgbClr val="111827"/>
                </a:solidFill>
                <a:latin typeface="Arial Black"/>
              </a:defRPr>
            </a:pPr>
            <a:r>
              <a:t>EDWARD WESTHOFF</a:t>
            </a:r>
          </a:p>
          <a:p>
            <a:pPr>
              <a:spcBef>
                <a:spcPts val="200"/>
              </a:spcBef>
              <a:defRPr sz="1200" b="1">
                <a:solidFill>
                  <a:srgbClr val="D95500"/>
                </a:solidFill>
                <a:latin typeface="Arial Black"/>
              </a:defRPr>
            </a:pPr>
            <a:r>
              <a:t>Oprichter &amp; Hoofdtrainer · TT Clinics</a:t>
            </a:r>
          </a:p>
          <a:p>
            <a:pPr>
              <a:spcBef>
                <a:spcPts val="1000"/>
              </a:spcBef>
              <a:defRPr sz="1150" i="1">
                <a:solidFill>
                  <a:srgbClr val="475569"/>
                </a:solidFill>
                <a:latin typeface="Arial"/>
              </a:defRPr>
            </a:pPr>
            <a:r>
              <a:t>"TT Clinics is het bewijs dat de mooiste dingen soms heel klein beginnen. Wat startte als een bescheiden clubje op de woensdagmorgen, is inmiddels uitgegroeid tot een professionele partner voor bedrijfsvitaliteit en teambuilding. Tafeltennis is dé manier om laagdrempelig in beweging te komen en als team onvergetelijk plezier te maken."</a:t>
            </a:r>
          </a:p>
          <a:p>
            <a:pPr>
              <a:spcBef>
                <a:spcPts val="1400"/>
              </a:spcBef>
              <a:defRPr sz="1100" b="1">
                <a:solidFill>
                  <a:srgbClr val="D95500"/>
                </a:solidFill>
                <a:latin typeface="Arial Black"/>
              </a:defRPr>
            </a:pPr>
            <a:r>
              <a:t>★ 15+ Jaren Ervaring    ★ 500+ Spelers Gecoacht    ★ Heel Nederland</a:t>
            </a:r>
          </a:p>
        </p:txBody>
      </p:sp>
      <p:sp>
        <p:nvSpPr>
          <p:cNvPr id="13" name="Rounded Rectangle 12"/>
          <p:cNvSpPr/>
          <p:nvPr/>
        </p:nvSpPr>
        <p:spPr>
          <a:xfrm>
            <a:off x="7754112" y="1783080"/>
            <a:ext cx="2834640" cy="4389120"/>
          </a:xfrm>
          <a:prstGeom prst="roundRect">
            <a:avLst/>
          </a:prstGeom>
          <a:solidFill>
            <a:srgbClr val="FFFFFF"/>
          </a:solidFill>
          <a:ln w="1524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754112" y="1783080"/>
            <a:ext cx="2834640" cy="73152"/>
          </a:xfrm>
          <a:prstGeom prst="rect">
            <a:avLst/>
          </a:prstGeom>
          <a:solidFill>
            <a:srgbClr val="FF6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82712" y="1965960"/>
            <a:ext cx="2377440" cy="365760"/>
          </a:xfrm>
          <a:prstGeom prst="rect">
            <a:avLst/>
          </a:prstGeom>
          <a:noFill/>
        </p:spPr>
        <p:txBody>
          <a:bodyPr wrap="square" lIns="0" tIns="0">
            <a:spAutoFit/>
          </a:bodyPr>
          <a:lstStyle/>
          <a:p>
            <a:pPr>
              <a:defRPr sz="1500" b="1">
                <a:solidFill>
                  <a:srgbClr val="111827"/>
                </a:solidFill>
                <a:latin typeface="Arial Black"/>
              </a:defRPr>
            </a:pPr>
            <a:r>
              <a:t>DIRECT CONTACT</a:t>
            </a:r>
          </a:p>
        </p:txBody>
      </p:sp>
      <p:pic>
        <p:nvPicPr>
          <p:cNvPr id="16" name="Picture 15" descr="icon-mail.png"/>
          <p:cNvPicPr>
            <a:picLocks noChangeAspect="1"/>
          </p:cNvPicPr>
          <p:nvPr/>
        </p:nvPicPr>
        <p:blipFill>
          <a:blip r:embed="rId4"/>
          <a:stretch>
            <a:fillRect/>
          </a:stretch>
        </p:blipFill>
        <p:spPr>
          <a:xfrm>
            <a:off x="8010144" y="2423160"/>
            <a:ext cx="384048" cy="384048"/>
          </a:xfrm>
          <a:prstGeom prst="rect">
            <a:avLst/>
          </a:prstGeom>
        </p:spPr>
      </p:pic>
      <p:sp>
        <p:nvSpPr>
          <p:cNvPr id="17" name="TextBox 16"/>
          <p:cNvSpPr txBox="1"/>
          <p:nvPr/>
        </p:nvSpPr>
        <p:spPr>
          <a:xfrm>
            <a:off x="8503920" y="2459736"/>
            <a:ext cx="2011680" cy="347472"/>
          </a:xfrm>
          <a:prstGeom prst="rect">
            <a:avLst/>
          </a:prstGeom>
          <a:noFill/>
        </p:spPr>
        <p:txBody>
          <a:bodyPr wrap="square" lIns="0" tIns="0">
            <a:spAutoFit/>
          </a:bodyPr>
          <a:lstStyle/>
          <a:p>
            <a:pPr>
              <a:defRPr sz="1200" b="1">
                <a:solidFill>
                  <a:srgbClr val="111827"/>
                </a:solidFill>
                <a:latin typeface="Arial Black"/>
              </a:defRPr>
            </a:pPr>
            <a:r>
              <a:t>info@ttclinics.nl</a:t>
            </a:r>
          </a:p>
        </p:txBody>
      </p:sp>
      <p:pic>
        <p:nvPicPr>
          <p:cNvPr id="18" name="Picture 17" descr="icon-phone.png"/>
          <p:cNvPicPr>
            <a:picLocks noChangeAspect="1"/>
          </p:cNvPicPr>
          <p:nvPr/>
        </p:nvPicPr>
        <p:blipFill>
          <a:blip r:embed="rId5"/>
          <a:stretch>
            <a:fillRect/>
          </a:stretch>
        </p:blipFill>
        <p:spPr>
          <a:xfrm>
            <a:off x="8010144" y="2953512"/>
            <a:ext cx="384048" cy="384048"/>
          </a:xfrm>
          <a:prstGeom prst="rect">
            <a:avLst/>
          </a:prstGeom>
        </p:spPr>
      </p:pic>
      <p:sp>
        <p:nvSpPr>
          <p:cNvPr id="19" name="TextBox 18"/>
          <p:cNvSpPr txBox="1"/>
          <p:nvPr/>
        </p:nvSpPr>
        <p:spPr>
          <a:xfrm>
            <a:off x="8503920" y="2990088"/>
            <a:ext cx="2011680" cy="347472"/>
          </a:xfrm>
          <a:prstGeom prst="rect">
            <a:avLst/>
          </a:prstGeom>
          <a:noFill/>
        </p:spPr>
        <p:txBody>
          <a:bodyPr wrap="square" lIns="0" tIns="0">
            <a:spAutoFit/>
          </a:bodyPr>
          <a:lstStyle/>
          <a:p>
            <a:pPr>
              <a:defRPr sz="1200" b="1">
                <a:solidFill>
                  <a:srgbClr val="111827"/>
                </a:solidFill>
                <a:latin typeface="Arial Black"/>
              </a:defRPr>
            </a:pPr>
            <a:r>
              <a:t>06 - 12345678</a:t>
            </a:r>
          </a:p>
        </p:txBody>
      </p:sp>
      <p:pic>
        <p:nvPicPr>
          <p:cNvPr id="20" name="Picture 19" descr="icon-web.png"/>
          <p:cNvPicPr>
            <a:picLocks noChangeAspect="1"/>
          </p:cNvPicPr>
          <p:nvPr/>
        </p:nvPicPr>
        <p:blipFill>
          <a:blip r:embed="rId6"/>
          <a:stretch>
            <a:fillRect/>
          </a:stretch>
        </p:blipFill>
        <p:spPr>
          <a:xfrm>
            <a:off x="8010144" y="3483864"/>
            <a:ext cx="384048" cy="384048"/>
          </a:xfrm>
          <a:prstGeom prst="rect">
            <a:avLst/>
          </a:prstGeom>
        </p:spPr>
      </p:pic>
      <p:sp>
        <p:nvSpPr>
          <p:cNvPr id="21" name="TextBox 20"/>
          <p:cNvSpPr txBox="1"/>
          <p:nvPr/>
        </p:nvSpPr>
        <p:spPr>
          <a:xfrm>
            <a:off x="8503920" y="3520440"/>
            <a:ext cx="2011680" cy="347472"/>
          </a:xfrm>
          <a:prstGeom prst="rect">
            <a:avLst/>
          </a:prstGeom>
          <a:noFill/>
        </p:spPr>
        <p:txBody>
          <a:bodyPr wrap="square" lIns="0" tIns="0">
            <a:spAutoFit/>
          </a:bodyPr>
          <a:lstStyle/>
          <a:p>
            <a:pPr>
              <a:defRPr sz="1200" b="1">
                <a:solidFill>
                  <a:srgbClr val="D95500"/>
                </a:solidFill>
                <a:latin typeface="Arial Black"/>
              </a:defRPr>
            </a:pPr>
            <a:r>
              <a:t>www.ttclinics.nl</a:t>
            </a:r>
          </a:p>
        </p:txBody>
      </p:sp>
      <p:pic>
        <p:nvPicPr>
          <p:cNvPr id="22" name="Picture 21" descr="qr-ttclinics.png"/>
          <p:cNvPicPr>
            <a:picLocks noChangeAspect="1"/>
          </p:cNvPicPr>
          <p:nvPr/>
        </p:nvPicPr>
        <p:blipFill>
          <a:blip r:embed="rId7"/>
          <a:stretch>
            <a:fillRect/>
          </a:stretch>
        </p:blipFill>
        <p:spPr>
          <a:xfrm>
            <a:off x="8439912" y="4297680"/>
            <a:ext cx="1444752" cy="1444752"/>
          </a:xfrm>
          <a:prstGeom prst="rect">
            <a:avLst/>
          </a:prstGeom>
        </p:spPr>
      </p:pic>
      <p:sp>
        <p:nvSpPr>
          <p:cNvPr id="23" name="TextBox 22"/>
          <p:cNvSpPr txBox="1"/>
          <p:nvPr/>
        </p:nvSpPr>
        <p:spPr>
          <a:xfrm>
            <a:off x="7845552" y="5806440"/>
            <a:ext cx="2651760" cy="365760"/>
          </a:xfrm>
          <a:prstGeom prst="rect">
            <a:avLst/>
          </a:prstGeom>
          <a:noFill/>
        </p:spPr>
        <p:txBody>
          <a:bodyPr wrap="none">
            <a:spAutoFit/>
          </a:bodyPr>
          <a:lstStyle/>
          <a:p>
            <a:pPr algn="ctr">
              <a:defRPr sz="950">
                <a:solidFill>
                  <a:srgbClr val="94A3B8"/>
                </a:solidFill>
                <a:latin typeface="Arial"/>
              </a:defRPr>
            </a:pPr>
            <a:r>
              <a:t>Scan voor website &amp; team clinics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